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13716000" cx="24384000"/>
  <p:notesSz cx="6858000" cy="9144000"/>
  <p:embeddedFontLs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regular.fntdata"/><Relationship Id="rId47" Type="http://schemas.openxmlformats.org/officeDocument/2006/relationships/slide" Target="slides/slide43.xml"/><Relationship Id="rId4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Italic.fntdata"/><Relationship Id="rId50" Type="http://schemas.openxmlformats.org/officeDocument/2006/relationships/font" Target="fonts/HelveticaNeue-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ristianitytoday.com/history/2018/may/africa-christianity-axum-empire-ethiopian-orthodox-tewahedo.html" TargetMode="External"/><Relationship Id="rId3" Type="http://schemas.openxmlformats.org/officeDocument/2006/relationships/hyperlink" Target="https://www.pewforum.org/2015/04/02/religious-projections-2010-2050/"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sn.com/en-us/money/companies/the-ugly-coded-critique-of-chick-fil-as-christianity/ar-AAwg9D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sagepub.com/doi/full/10.1177/0265378812439955"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ton.org/pub/commentary/2019/04/17/secular-jew-makes-surprising-discovery-about-christians-and-america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Enjoying</a:t>
            </a:r>
            <a:r>
              <a:rPr lang="en-US" sz="1400">
                <a:latin typeface="Helvetica Neue"/>
                <a:ea typeface="Helvetica Neue"/>
                <a:cs typeface="Helvetica Neue"/>
                <a:sym typeface="Helvetica Neue"/>
              </a:rPr>
              <a:t> Rebecca McGlaughlin’s excellent 2019 book “Confronting Christianity”</a:t>
            </a:r>
            <a:endParaRPr sz="1400">
              <a:latin typeface="Helvetica Neue"/>
              <a:ea typeface="Helvetica Neue"/>
              <a:cs typeface="Helvetica Neue"/>
              <a:sym typeface="Helvetica Neue"/>
            </a:endParaRPr>
          </a:p>
          <a:p>
            <a:pPr indent="0" lvl="0" marL="0" rtl="0" algn="l">
              <a:lnSpc>
                <a:spcPct val="117999"/>
              </a:lnSpc>
              <a:spcBef>
                <a:spcPts val="0"/>
              </a:spcBef>
              <a:spcAft>
                <a:spcPts val="0"/>
              </a:spcAft>
              <a:buNone/>
            </a:pPr>
            <a:r>
              <a:t/>
            </a:r>
            <a:endParaRPr sz="1400"/>
          </a:p>
          <a:p>
            <a:pPr indent="0" lvl="0" marL="0" rtl="0" algn="l">
              <a:lnSpc>
                <a:spcPct val="117999"/>
              </a:lnSpc>
              <a:spcBef>
                <a:spcPts val="0"/>
              </a:spcBef>
              <a:spcAft>
                <a:spcPts val="0"/>
              </a:spcAft>
              <a:buNone/>
            </a:pPr>
            <a:r>
              <a:rPr lang="en-US" sz="1400"/>
              <a:t>It’s important to Credit McGlaugblin’s book with some of the stats/links on diversity shown here as well as inspirations for topics. The book is great and worth reading.</a:t>
            </a:r>
            <a:endParaRPr sz="1400"/>
          </a:p>
          <a:p>
            <a:pPr indent="0" lvl="0" marL="0" rtl="0" algn="l">
              <a:lnSpc>
                <a:spcPct val="117999"/>
              </a:lnSpc>
              <a:spcBef>
                <a:spcPts val="0"/>
              </a:spcBef>
              <a:spcAft>
                <a:spcPts val="0"/>
              </a:spcAft>
              <a:buNone/>
            </a:pPr>
            <a:r>
              <a:t/>
            </a:r>
            <a:endParaRPr sz="1400"/>
          </a:p>
          <a:p>
            <a:pPr indent="0" lvl="0" marL="0" rtl="0" algn="l">
              <a:lnSpc>
                <a:spcPct val="117999"/>
              </a:lnSpc>
              <a:spcBef>
                <a:spcPts val="0"/>
              </a:spcBef>
              <a:spcAft>
                <a:spcPts val="0"/>
              </a:spcAft>
              <a:buNone/>
            </a:pPr>
            <a:r>
              <a:rPr lang="en-US" sz="1400"/>
              <a:t>I’m picking through her chapter titles in this series of messages. </a:t>
            </a:r>
            <a:endParaRPr sz="1400"/>
          </a:p>
          <a:p>
            <a:pPr indent="-317500" lvl="0" marL="457200" rtl="0" algn="l">
              <a:lnSpc>
                <a:spcPct val="117999"/>
              </a:lnSpc>
              <a:spcBef>
                <a:spcPts val="0"/>
              </a:spcBef>
              <a:spcAft>
                <a:spcPts val="0"/>
              </a:spcAft>
              <a:buSzPts val="1400"/>
              <a:buAutoNum type="arabicPeriod"/>
            </a:pPr>
            <a:r>
              <a:rPr lang="en-US" sz="1400"/>
              <a:t>Isn’t Christianity a Threat to Diversity?</a:t>
            </a:r>
            <a:endParaRPr sz="1400"/>
          </a:p>
          <a:p>
            <a:pPr indent="-317500" lvl="0" marL="457200" rtl="0" algn="l">
              <a:lnSpc>
                <a:spcPct val="117999"/>
              </a:lnSpc>
              <a:spcBef>
                <a:spcPts val="0"/>
              </a:spcBef>
              <a:spcAft>
                <a:spcPts val="0"/>
              </a:spcAft>
              <a:buSzPts val="1400"/>
              <a:buAutoNum type="arabicPeriod"/>
            </a:pPr>
            <a:r>
              <a:rPr lang="en-US" sz="1400"/>
              <a:t>How Can You Say There is Only One True Faith?</a:t>
            </a:r>
            <a:endParaRPr sz="1400"/>
          </a:p>
          <a:p>
            <a:pPr indent="-317500" lvl="0" marL="457200" rtl="0" algn="l">
              <a:lnSpc>
                <a:spcPct val="117999"/>
              </a:lnSpc>
              <a:spcBef>
                <a:spcPts val="0"/>
              </a:spcBef>
              <a:spcAft>
                <a:spcPts val="0"/>
              </a:spcAft>
              <a:buSzPts val="1400"/>
              <a:buAutoNum type="arabicPeriod"/>
            </a:pPr>
            <a:r>
              <a:rPr lang="en-US" sz="1400"/>
              <a:t>How Can Christianity be True if there is so Much Evil?</a:t>
            </a:r>
            <a:endParaRPr sz="1400"/>
          </a:p>
          <a:p>
            <a:pPr indent="-317500" lvl="0" marL="457200" rtl="0" algn="l">
              <a:lnSpc>
                <a:spcPct val="117999"/>
              </a:lnSpc>
              <a:spcBef>
                <a:spcPts val="0"/>
              </a:spcBef>
              <a:spcAft>
                <a:spcPts val="0"/>
              </a:spcAft>
              <a:buSzPts val="1400"/>
              <a:buAutoNum type="arabicPeriod"/>
            </a:pPr>
            <a:r>
              <a:rPr lang="en-US" sz="1400"/>
              <a:t>Does Christianity Demean Women? </a:t>
            </a:r>
            <a:endParaRPr sz="1400"/>
          </a:p>
          <a:p>
            <a:pPr indent="-317500" lvl="0" marL="457200" rtl="0" algn="l">
              <a:lnSpc>
                <a:spcPct val="117999"/>
              </a:lnSpc>
              <a:spcBef>
                <a:spcPts val="0"/>
              </a:spcBef>
              <a:spcAft>
                <a:spcPts val="0"/>
              </a:spcAft>
              <a:buSzPts val="1400"/>
              <a:buAutoNum type="arabicPeriod"/>
            </a:pPr>
            <a:r>
              <a:rPr lang="en-US" sz="1400"/>
              <a:t>Does Christianity Support Slavery? (Is Faith in Contradiction with Science?) </a:t>
            </a:r>
            <a:endParaRPr sz="1400"/>
          </a:p>
          <a:p>
            <a:pPr indent="-317500" lvl="0" marL="457200" rtl="0" algn="l">
              <a:lnSpc>
                <a:spcPct val="117999"/>
              </a:lnSpc>
              <a:spcBef>
                <a:spcPts val="0"/>
              </a:spcBef>
              <a:spcAft>
                <a:spcPts val="0"/>
              </a:spcAft>
              <a:buSzPts val="1400"/>
              <a:buAutoNum type="arabicPeriod"/>
            </a:pPr>
            <a:r>
              <a:rPr lang="en-US" sz="1400"/>
              <a:t>Doesn’t Religion Hinder Morality? (Aren’t we better off without it?)</a:t>
            </a:r>
            <a:endParaRPr sz="1400"/>
          </a:p>
          <a:p>
            <a:pPr indent="0" lvl="0" marL="457200" rtl="0" algn="l">
              <a:lnSpc>
                <a:spcPct val="117999"/>
              </a:lnSpc>
              <a:spcBef>
                <a:spcPts val="0"/>
              </a:spcBef>
              <a:spcAft>
                <a:spcPts val="0"/>
              </a:spcAft>
              <a:buNone/>
            </a:pPr>
            <a:r>
              <a:rPr b="1" lang="en-US" sz="1400"/>
              <a:t>Let me know if you’d prefer to hear one or the other (due to time limits) </a:t>
            </a:r>
            <a:endParaRPr b="1"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238f96af4_1_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238f96af4_1_2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238f96af4_1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238f96af4_1_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 </a:t>
            </a:r>
            <a:endParaRPr b="1" sz="1400"/>
          </a:p>
          <a:p>
            <a:pPr indent="0" lvl="0" marL="0" rtl="0" algn="l">
              <a:spcBef>
                <a:spcPts val="0"/>
              </a:spcBef>
              <a:spcAft>
                <a:spcPts val="0"/>
              </a:spcAft>
              <a:buNone/>
            </a:pPr>
            <a:r>
              <a:rPr lang="en-US" sz="1400">
                <a:solidFill>
                  <a:schemeClr val="dk1"/>
                </a:solidFill>
              </a:rPr>
              <a:t>(Rev 6:11)  </a:t>
            </a:r>
            <a:r>
              <a:rPr lang="en-US" sz="1400"/>
              <a:t>Worthy are you to take the scroll and to open its seals for you were slain and by your blood you ransomed people for God from every tribe and language and people and nation and you have made them a kingdom and priests to our God and they shall reign on the earth.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(Rev 7:9-17)</a:t>
            </a:r>
            <a:endParaRPr sz="1400"/>
          </a:p>
          <a:p>
            <a:pPr indent="0" lvl="0" marL="0" rtl="0" algn="l">
              <a:spcBef>
                <a:spcPts val="0"/>
              </a:spcBef>
              <a:spcAft>
                <a:spcPts val="0"/>
              </a:spcAft>
              <a:buNone/>
            </a:pPr>
            <a:r>
              <a:rPr lang="en-US" sz="1400"/>
              <a:t>After this I looked and behold a great multitude that no one could </a:t>
            </a:r>
            <a:r>
              <a:rPr lang="en-US" sz="1400"/>
              <a:t>number</a:t>
            </a:r>
            <a:r>
              <a:rPr lang="en-US" sz="1400"/>
              <a:t> from every nation, from all tribes and peoples and languages standing before the throne and before the Lamb, clothed in white robes, with palm </a:t>
            </a:r>
            <a:r>
              <a:rPr lang="en-US" sz="1400"/>
              <a:t>branches</a:t>
            </a:r>
            <a:r>
              <a:rPr lang="en-US" sz="1400"/>
              <a:t> in their hands, and crying out with a loud voice, “Salvation belongs to our God who sits on the throne and to the Lamb!” etc… </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238f96af4_1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238f96af4_1_2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t>ANOTHER THEOLOGICAL NUGGET - In God’s very Triune nature there is diversity and unity. </a:t>
            </a:r>
            <a:endParaRPr b="1"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238f96af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238f96af4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“Exclusivity of Christianity”</a:t>
            </a:r>
            <a:endParaRPr sz="1400"/>
          </a:p>
          <a:p>
            <a:pPr indent="-317500" lvl="0" marL="457200" rtl="0" algn="l">
              <a:spcBef>
                <a:spcPts val="0"/>
              </a:spcBef>
              <a:spcAft>
                <a:spcPts val="0"/>
              </a:spcAft>
              <a:buSzPts val="1400"/>
              <a:buChar char="●"/>
            </a:pPr>
            <a:r>
              <a:rPr lang="en-US" sz="1400"/>
              <a:t>If its a genuine question that is one thing. </a:t>
            </a:r>
            <a:endParaRPr sz="1400"/>
          </a:p>
          <a:p>
            <a:pPr indent="-317500" lvl="0" marL="457200" rtl="0" algn="l">
              <a:spcBef>
                <a:spcPts val="0"/>
              </a:spcBef>
              <a:spcAft>
                <a:spcPts val="0"/>
              </a:spcAft>
              <a:buSzPts val="1400"/>
              <a:buChar char="●"/>
            </a:pPr>
            <a:r>
              <a:rPr lang="en-US" sz="1400"/>
              <a:t>Claiming to be the only way to God is completely inappropriate in academic circles or in the public square. </a:t>
            </a:r>
            <a:endParaRPr sz="1400"/>
          </a:p>
          <a:p>
            <a:pPr indent="-317500" lvl="0" marL="457200" rtl="0" algn="l">
              <a:spcBef>
                <a:spcPts val="0"/>
              </a:spcBef>
              <a:spcAft>
                <a:spcPts val="0"/>
              </a:spcAft>
              <a:buSzPts val="1400"/>
              <a:buChar char="●"/>
            </a:pPr>
            <a:r>
              <a:rPr lang="en-US" sz="1400"/>
              <a:t>Luke 1:26-33 “A kingdom that will never end”</a:t>
            </a:r>
            <a:endParaRPr sz="1400"/>
          </a:p>
          <a:p>
            <a:pPr indent="-317500" lvl="1" marL="914400" rtl="0" algn="l">
              <a:spcBef>
                <a:spcPts val="0"/>
              </a:spcBef>
              <a:spcAft>
                <a:spcPts val="0"/>
              </a:spcAft>
              <a:buSzPts val="1400"/>
              <a:buChar char="○"/>
            </a:pPr>
            <a:r>
              <a:rPr lang="en-US" sz="1400"/>
              <a:t>No other rule, no other kingdom then. </a:t>
            </a:r>
            <a:endParaRPr sz="1400"/>
          </a:p>
          <a:p>
            <a:pPr indent="-317500" lvl="0" marL="457200" rtl="0" algn="l">
              <a:spcBef>
                <a:spcPts val="0"/>
              </a:spcBef>
              <a:spcAft>
                <a:spcPts val="0"/>
              </a:spcAft>
              <a:buSzPts val="1400"/>
              <a:buChar char="●"/>
            </a:pPr>
            <a:r>
              <a:rPr lang="en-US" sz="1400"/>
              <a:t>Matthew 1:18-22 = “save his people from their sins”</a:t>
            </a:r>
            <a:endParaRPr sz="1400"/>
          </a:p>
          <a:p>
            <a:pPr indent="-317500" lvl="1" marL="914400" rtl="0" algn="l">
              <a:spcBef>
                <a:spcPts val="0"/>
              </a:spcBef>
              <a:spcAft>
                <a:spcPts val="0"/>
              </a:spcAft>
              <a:buSzPts val="1400"/>
              <a:buChar char="○"/>
            </a:pPr>
            <a:r>
              <a:rPr lang="en-US" sz="1400"/>
              <a:t>Second temple Judaism in all its intensity didn’t save Israel from their sins. </a:t>
            </a:r>
            <a:endParaRPr b="1" sz="1400"/>
          </a:p>
          <a:p>
            <a:pPr indent="-317500" lvl="1" marL="914400" rtl="0" algn="l">
              <a:spcBef>
                <a:spcPts val="0"/>
              </a:spcBef>
              <a:spcAft>
                <a:spcPts val="0"/>
              </a:spcAft>
              <a:buSzPts val="1400"/>
              <a:buChar char="○"/>
            </a:pPr>
            <a:r>
              <a:rPr b="1" lang="en-US" sz="1400"/>
              <a:t>Judaism became </a:t>
            </a:r>
            <a:r>
              <a:rPr b="1" lang="en-US" sz="1400"/>
              <a:t>increasingly</a:t>
            </a:r>
            <a:r>
              <a:rPr b="1" lang="en-US" sz="1400"/>
              <a:t> zealous for the law hoping that if they kept enough laws the messiah (Dept in Ezk) would return. </a:t>
            </a:r>
            <a:endParaRPr b="1" sz="1400"/>
          </a:p>
          <a:p>
            <a:pPr indent="-317500" lvl="1" marL="914400" rtl="0" algn="l">
              <a:spcBef>
                <a:spcPts val="0"/>
              </a:spcBef>
              <a:spcAft>
                <a:spcPts val="0"/>
              </a:spcAft>
              <a:buSzPts val="1400"/>
              <a:buChar char="○"/>
            </a:pPr>
            <a:r>
              <a:rPr lang="en-US" sz="1400"/>
              <a:t>John the </a:t>
            </a:r>
            <a:r>
              <a:rPr lang="en-US" sz="1400"/>
              <a:t>Baptist's</a:t>
            </a:r>
            <a:r>
              <a:rPr lang="en-US" sz="1400"/>
              <a:t> message rebukes Israel. </a:t>
            </a:r>
            <a:endParaRPr sz="1400"/>
          </a:p>
          <a:p>
            <a:pPr indent="-317500" lvl="1" marL="914400" rtl="0" algn="l">
              <a:spcBef>
                <a:spcPts val="0"/>
              </a:spcBef>
              <a:spcAft>
                <a:spcPts val="0"/>
              </a:spcAft>
              <a:buSzPts val="1400"/>
              <a:buChar char="○"/>
            </a:pPr>
            <a:r>
              <a:rPr lang="en-US" sz="1400"/>
              <a:t>Matthew 1:22-25 </a:t>
            </a:r>
            <a:r>
              <a:rPr b="1" lang="en-US" sz="1400"/>
              <a:t>“Immanuel - God with us.” </a:t>
            </a:r>
            <a:endParaRPr b="1" sz="1400"/>
          </a:p>
          <a:p>
            <a:pPr indent="-317500" lvl="2" marL="1371600" rtl="0" algn="l">
              <a:spcBef>
                <a:spcPts val="0"/>
              </a:spcBef>
              <a:spcAft>
                <a:spcPts val="0"/>
              </a:spcAft>
              <a:buSzPts val="1400"/>
              <a:buChar char="■"/>
            </a:pPr>
            <a:r>
              <a:rPr lang="en-US" sz="1400"/>
              <a:t>Wasn’t God with all the faiths and religions of earth? </a:t>
            </a:r>
            <a:endParaRPr sz="1400"/>
          </a:p>
          <a:p>
            <a:pPr indent="-317500" lvl="2" marL="1371600" rtl="0" algn="l">
              <a:spcBef>
                <a:spcPts val="0"/>
              </a:spcBef>
              <a:spcAft>
                <a:spcPts val="0"/>
              </a:spcAft>
              <a:buSzPts val="1400"/>
              <a:buChar char="■"/>
            </a:pPr>
            <a:r>
              <a:rPr b="1" lang="en-US" sz="1400"/>
              <a:t>The answer is in Jesus name</a:t>
            </a:r>
            <a:endParaRPr b="1" sz="1400"/>
          </a:p>
          <a:p>
            <a:pPr indent="-317500" lvl="2" marL="1371600" rtl="0" algn="l">
              <a:spcBef>
                <a:spcPts val="0"/>
              </a:spcBef>
              <a:spcAft>
                <a:spcPts val="0"/>
              </a:spcAft>
              <a:buSzPts val="1400"/>
              <a:buChar char="■"/>
            </a:pPr>
            <a:r>
              <a:rPr lang="en-US" sz="1400"/>
              <a:t>The exclusivity of Christianity makes sense in light of the problem of humanity - we were created to live in God’s presence and we’ve been separated from God.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238f96af4_1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238f96af4_1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t>The most famous illustration is the story of the elephant and the blind men. </a:t>
            </a:r>
            <a:endParaRPr b="1" sz="1400"/>
          </a:p>
          <a:p>
            <a:pPr indent="-317500" lvl="0" marL="457200" rtl="0" algn="l">
              <a:spcBef>
                <a:spcPts val="0"/>
              </a:spcBef>
              <a:spcAft>
                <a:spcPts val="0"/>
              </a:spcAft>
              <a:buSzPts val="1400"/>
              <a:buChar char="●"/>
            </a:pPr>
            <a:r>
              <a:rPr lang="en-US" sz="1400"/>
              <a:t>Indian subcontinent, 7th century BC story. </a:t>
            </a:r>
            <a:endParaRPr sz="1400"/>
          </a:p>
          <a:p>
            <a:pPr indent="-317500" lvl="0" marL="457200" rtl="0" algn="l">
              <a:spcBef>
                <a:spcPts val="0"/>
              </a:spcBef>
              <a:spcAft>
                <a:spcPts val="0"/>
              </a:spcAft>
              <a:buSzPts val="1400"/>
              <a:buChar char="●"/>
            </a:pPr>
            <a:r>
              <a:rPr lang="en-US" sz="1400"/>
              <a:t>Six blind men have never encountered an </a:t>
            </a:r>
            <a:r>
              <a:rPr lang="en-US" sz="1400"/>
              <a:t>elephant</a:t>
            </a:r>
            <a:r>
              <a:rPr lang="en-US" sz="1400"/>
              <a:t>.  “What is it like?” </a:t>
            </a:r>
            <a:endParaRPr sz="1400"/>
          </a:p>
          <a:p>
            <a:pPr indent="-317500" lvl="0" marL="457200" rtl="0" algn="l">
              <a:spcBef>
                <a:spcPts val="0"/>
              </a:spcBef>
              <a:spcAft>
                <a:spcPts val="0"/>
              </a:spcAft>
              <a:buSzPts val="1400"/>
              <a:buChar char="●"/>
            </a:pPr>
            <a:r>
              <a:rPr lang="en-US" sz="1400"/>
              <a:t>In some stories they come to blows over their disagreements. </a:t>
            </a:r>
            <a:endParaRPr sz="1400"/>
          </a:p>
          <a:p>
            <a:pPr indent="-317500" lvl="0" marL="457200" rtl="0" algn="l">
              <a:spcBef>
                <a:spcPts val="0"/>
              </a:spcBef>
              <a:spcAft>
                <a:spcPts val="0"/>
              </a:spcAft>
              <a:buSzPts val="1400"/>
              <a:buChar char="●"/>
            </a:pPr>
            <a:r>
              <a:rPr lang="en-US" sz="1400"/>
              <a:t>Moral: Humans are apt to treat their own perspectives as absolute. </a:t>
            </a:r>
            <a:endParaRPr sz="1400"/>
          </a:p>
          <a:p>
            <a:pPr indent="-317500" lvl="0" marL="457200" rtl="0" algn="l">
              <a:spcBef>
                <a:spcPts val="0"/>
              </a:spcBef>
              <a:spcAft>
                <a:spcPts val="0"/>
              </a:spcAft>
              <a:buSzPts val="1400"/>
              <a:buChar char="●"/>
            </a:pPr>
            <a:r>
              <a:rPr b="1" lang="en-US" sz="1400"/>
              <a:t>Assumes: </a:t>
            </a:r>
            <a:r>
              <a:rPr lang="en-US" sz="1400"/>
              <a:t>that someone in the context of investigation can see everything. (i.e. knows more than everyone else that Hinduism, Christianity, Islam are all equal ways to the same truth. </a:t>
            </a:r>
            <a:endParaRPr sz="1400"/>
          </a:p>
          <a:p>
            <a:pPr indent="-317500" lvl="0" marL="457200" rtl="0" algn="l">
              <a:spcBef>
                <a:spcPts val="0"/>
              </a:spcBef>
              <a:spcAft>
                <a:spcPts val="0"/>
              </a:spcAft>
              <a:buSzPts val="1400"/>
              <a:buChar char="●"/>
            </a:pPr>
            <a:r>
              <a:rPr b="1" lang="en-US" sz="1400"/>
              <a:t>Forgets: </a:t>
            </a:r>
            <a:r>
              <a:rPr lang="en-US" sz="1400"/>
              <a:t>they are all right/wrong </a:t>
            </a:r>
            <a:r>
              <a:rPr i="1" lang="en-US" sz="1400"/>
              <a:t>because there is in fact an absolute truth of the matter. </a:t>
            </a:r>
            <a:endParaRPr i="1" sz="1400"/>
          </a:p>
          <a:p>
            <a:pPr indent="-317500" lvl="0" marL="457200" rtl="0" algn="l">
              <a:spcBef>
                <a:spcPts val="0"/>
              </a:spcBef>
              <a:spcAft>
                <a:spcPts val="0"/>
              </a:spcAft>
              <a:buSzPts val="1400"/>
              <a:buChar char="●"/>
            </a:pPr>
            <a:r>
              <a:rPr b="1" lang="en-US" sz="1400"/>
              <a:t>Arrogates: </a:t>
            </a:r>
            <a:r>
              <a:rPr lang="en-US" sz="1400"/>
              <a:t>the speaker to a sort of super-meta knowledge about </a:t>
            </a:r>
            <a:r>
              <a:rPr i="1" lang="en-US" sz="1400"/>
              <a:t>all faiths</a:t>
            </a:r>
            <a:r>
              <a:rPr lang="en-US" sz="1400"/>
              <a:t>.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238f96af4_1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238f96af4_1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t>Begging the question assumes something important to the conversation is T/F without discussing it, and carries that </a:t>
            </a:r>
            <a:r>
              <a:rPr lang="en-US" sz="1200"/>
              <a:t>assumption</a:t>
            </a:r>
            <a:r>
              <a:rPr lang="en-US" sz="1200"/>
              <a:t> into a secondary question. </a:t>
            </a:r>
            <a:endParaRPr sz="1200"/>
          </a:p>
          <a:p>
            <a:pPr indent="-304800" lvl="0" marL="457200" rtl="0" algn="l">
              <a:spcBef>
                <a:spcPts val="0"/>
              </a:spcBef>
              <a:spcAft>
                <a:spcPts val="0"/>
              </a:spcAft>
              <a:buSzPts val="1200"/>
              <a:buChar char="●"/>
            </a:pPr>
            <a:r>
              <a:rPr lang="en-US" sz="1200"/>
              <a:t>Assumes </a:t>
            </a:r>
            <a:r>
              <a:rPr lang="en-US" sz="1200">
                <a:solidFill>
                  <a:schemeClr val="dk1"/>
                </a:solidFill>
              </a:rPr>
              <a:t>Christianity </a:t>
            </a:r>
            <a:endParaRPr sz="1200">
              <a:solidFill>
                <a:schemeClr val="dk1"/>
              </a:solidFill>
            </a:endParaRPr>
          </a:p>
          <a:p>
            <a:pPr indent="-304800" lvl="1" marL="914400" rtl="0" algn="l">
              <a:spcBef>
                <a:spcPts val="0"/>
              </a:spcBef>
              <a:spcAft>
                <a:spcPts val="0"/>
              </a:spcAft>
              <a:buSzPts val="1200"/>
              <a:buChar char="○"/>
            </a:pPr>
            <a:r>
              <a:rPr lang="en-US" sz="1200">
                <a:solidFill>
                  <a:schemeClr val="dk1"/>
                </a:solidFill>
              </a:rPr>
              <a:t>...IS NOT true, ...</a:t>
            </a:r>
            <a:r>
              <a:rPr i="1" lang="en-US" sz="1200">
                <a:solidFill>
                  <a:schemeClr val="dk1"/>
                </a:solidFill>
              </a:rPr>
              <a:t>therefore… </a:t>
            </a:r>
            <a:r>
              <a:rPr lang="en-US" sz="1200">
                <a:solidFill>
                  <a:schemeClr val="dk1"/>
                </a:solidFill>
              </a:rPr>
              <a:t>exclusivism is wrong.</a:t>
            </a:r>
            <a:endParaRPr i="1" sz="1200">
              <a:solidFill>
                <a:schemeClr val="dk1"/>
              </a:solidFill>
            </a:endParaRPr>
          </a:p>
          <a:p>
            <a:pPr indent="-304800" lvl="1" marL="914400" rtl="0" algn="l">
              <a:spcBef>
                <a:spcPts val="0"/>
              </a:spcBef>
              <a:spcAft>
                <a:spcPts val="0"/>
              </a:spcAft>
              <a:buSzPts val="1200"/>
              <a:buChar char="○"/>
            </a:pPr>
            <a:r>
              <a:rPr lang="en-US" sz="1200"/>
              <a:t>...</a:t>
            </a:r>
            <a:r>
              <a:rPr lang="en-US" sz="1200"/>
              <a:t>is not the only way to God...</a:t>
            </a:r>
            <a:r>
              <a:rPr i="1" lang="en-US" sz="1200"/>
              <a:t>therefore</a:t>
            </a:r>
            <a:endParaRPr i="1" sz="1200"/>
          </a:p>
          <a:p>
            <a:pPr indent="-304800" lvl="1" marL="914400" rtl="0" algn="l">
              <a:spcBef>
                <a:spcPts val="0"/>
              </a:spcBef>
              <a:spcAft>
                <a:spcPts val="0"/>
              </a:spcAft>
              <a:buSzPts val="1200"/>
              <a:buChar char="○"/>
            </a:pPr>
            <a:r>
              <a:rPr lang="en-US" sz="1200"/>
              <a:t>...there are </a:t>
            </a:r>
            <a:r>
              <a:rPr lang="en-US" sz="1200"/>
              <a:t>multiple</a:t>
            </a:r>
            <a:r>
              <a:rPr lang="en-US" sz="1200"/>
              <a:t> ways to God... </a:t>
            </a:r>
            <a:r>
              <a:rPr i="1" lang="en-US" sz="1200"/>
              <a:t>therefore</a:t>
            </a:r>
            <a:endParaRPr i="1" sz="1200"/>
          </a:p>
          <a:p>
            <a:pPr indent="-304800" lvl="0" marL="457200" rtl="0" algn="l">
              <a:spcBef>
                <a:spcPts val="0"/>
              </a:spcBef>
              <a:spcAft>
                <a:spcPts val="0"/>
              </a:spcAft>
              <a:buSzPts val="1200"/>
              <a:buChar char="●"/>
            </a:pPr>
            <a:r>
              <a:rPr lang="en-US" sz="1200"/>
              <a:t>Assumes that religious believes aren’t the sorts of things that are right or wrong; true or false. (I.e. Antirealism) - expressivism….</a:t>
            </a:r>
            <a:r>
              <a:rPr i="1" lang="en-US" sz="1200"/>
              <a:t>therefore</a:t>
            </a:r>
            <a:endParaRPr i="1"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238f96af4_1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238f96af4_1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400">
                <a:solidFill>
                  <a:schemeClr val="dk1"/>
                </a:solidFill>
              </a:rPr>
              <a:t>We are still faced with the same task - which claim is true? </a:t>
            </a:r>
            <a:endParaRPr b="1"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2016 “post-truth” Oxford Dictionary’s word of the year. </a:t>
            </a:r>
            <a:endParaRPr sz="1400">
              <a:solidFill>
                <a:schemeClr val="dk1"/>
              </a:solidFill>
            </a:endParaRPr>
          </a:p>
          <a:p>
            <a:pPr indent="-317500" lvl="1" marL="914400" rtl="0" algn="l">
              <a:spcBef>
                <a:spcPts val="0"/>
              </a:spcBef>
              <a:spcAft>
                <a:spcPts val="0"/>
              </a:spcAft>
              <a:buClr>
                <a:schemeClr val="dk1"/>
              </a:buClr>
              <a:buSzPts val="1400"/>
              <a:buChar char="○"/>
            </a:pPr>
            <a:r>
              <a:rPr lang="en-US" sz="1400">
                <a:solidFill>
                  <a:schemeClr val="dk1"/>
                </a:solidFill>
              </a:rPr>
              <a:t>Signaled an environment where truth became irrelevant due to appeals by politicians in the UK/US to emotion, rumor, and conspiracy. </a:t>
            </a:r>
            <a:endParaRPr sz="1400">
              <a:solidFill>
                <a:schemeClr val="dk1"/>
              </a:solidFill>
            </a:endParaRPr>
          </a:p>
          <a:p>
            <a:pPr indent="-317500" lvl="1" marL="914400" rtl="0" algn="l">
              <a:spcBef>
                <a:spcPts val="0"/>
              </a:spcBef>
              <a:spcAft>
                <a:spcPts val="0"/>
              </a:spcAft>
              <a:buClr>
                <a:schemeClr val="dk2"/>
              </a:buClr>
              <a:buSzPts val="1400"/>
              <a:buChar char="○"/>
            </a:pPr>
            <a:r>
              <a:rPr b="1" lang="en-US" sz="1400">
                <a:solidFill>
                  <a:schemeClr val="dk2"/>
                </a:solidFill>
              </a:rPr>
              <a:t>We are more obsessed than ever with truth… </a:t>
            </a:r>
            <a:r>
              <a:rPr lang="en-US" sz="1400">
                <a:solidFill>
                  <a:schemeClr val="dk2"/>
                </a:solidFill>
              </a:rPr>
              <a:t>in many ways (</a:t>
            </a:r>
            <a:r>
              <a:rPr b="1" lang="en-US" sz="1400">
                <a:solidFill>
                  <a:schemeClr val="dk2"/>
                </a:solidFill>
              </a:rPr>
              <a:t>rightly</a:t>
            </a:r>
            <a:r>
              <a:rPr lang="en-US" sz="1400">
                <a:solidFill>
                  <a:schemeClr val="dk2"/>
                </a:solidFill>
              </a:rPr>
              <a:t>).</a:t>
            </a:r>
            <a:endParaRPr sz="1400">
              <a:solidFill>
                <a:schemeClr val="dk2"/>
              </a:solidFill>
            </a:endParaRPr>
          </a:p>
          <a:p>
            <a:pPr indent="0" lvl="0" marL="0" rtl="0" algn="l">
              <a:spcBef>
                <a:spcPts val="0"/>
              </a:spcBef>
              <a:spcAft>
                <a:spcPts val="0"/>
              </a:spcAft>
              <a:buNone/>
            </a:pPr>
            <a:r>
              <a:rPr lang="en-US" sz="1400">
                <a:solidFill>
                  <a:schemeClr val="dk1"/>
                </a:solidFill>
              </a:rPr>
              <a:t>WHY?</a:t>
            </a:r>
            <a:endParaRPr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Nearly impossible to escape truth because the natural understanding of truth (i.e. </a:t>
            </a:r>
            <a:r>
              <a:rPr i="1" lang="en-US" sz="1400">
                <a:solidFill>
                  <a:schemeClr val="dk1"/>
                </a:solidFill>
              </a:rPr>
              <a:t>correspondence </a:t>
            </a:r>
            <a:r>
              <a:rPr lang="en-US" sz="1400">
                <a:solidFill>
                  <a:schemeClr val="dk1"/>
                </a:solidFill>
              </a:rPr>
              <a:t>theory of truth) is just another way of saying that what we believe/claim is what matches the real world around us. </a:t>
            </a:r>
            <a:endParaRPr sz="1400"/>
          </a:p>
          <a:p>
            <a:pPr indent="-317500" lvl="0" marL="457200" rtl="0" algn="l">
              <a:spcBef>
                <a:spcPts val="0"/>
              </a:spcBef>
              <a:spcAft>
                <a:spcPts val="0"/>
              </a:spcAft>
              <a:buClr>
                <a:schemeClr val="dk1"/>
              </a:buClr>
              <a:buSzPts val="1400"/>
              <a:buChar char="●"/>
            </a:pPr>
            <a:r>
              <a:rPr b="1" lang="en-US" sz="1400"/>
              <a:t>We are just disagreeing about reality, with two different claims and we still have to do the work of discovering which has more warrant.</a:t>
            </a:r>
            <a:endParaRPr b="1" sz="1400"/>
          </a:p>
          <a:p>
            <a:pPr indent="-317500" lvl="0" marL="457200" rtl="0" algn="l">
              <a:spcBef>
                <a:spcPts val="0"/>
              </a:spcBef>
              <a:spcAft>
                <a:spcPts val="0"/>
              </a:spcAft>
              <a:buClr>
                <a:schemeClr val="dk1"/>
              </a:buClr>
              <a:buSzPts val="1400"/>
              <a:buChar char="●"/>
            </a:pPr>
            <a:r>
              <a:rPr lang="en-US" sz="1400"/>
              <a:t>The truth that “No one religion </a:t>
            </a:r>
            <a:r>
              <a:rPr lang="en-US" sz="1400"/>
              <a:t>matches</a:t>
            </a:r>
            <a:r>
              <a:rPr lang="en-US" sz="1400"/>
              <a:t> reality better than others” - </a:t>
            </a:r>
            <a:r>
              <a:rPr i="1" lang="en-US" sz="1400"/>
              <a:t>is </a:t>
            </a:r>
            <a:r>
              <a:rPr i="1" lang="en-US" sz="1400"/>
              <a:t>exclusively</a:t>
            </a:r>
            <a:r>
              <a:rPr i="1" lang="en-US" sz="1400"/>
              <a:t> true </a:t>
            </a:r>
            <a:r>
              <a:rPr lang="en-US" sz="1400"/>
              <a:t>and everyone should submit to it instead.</a:t>
            </a:r>
            <a:endParaRPr sz="1400"/>
          </a:p>
          <a:p>
            <a:pPr indent="0" lvl="0" marL="457200" rtl="0" algn="l">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238f96af4_1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238f96af4_1_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SzPts val="1200"/>
              <a:buChar char="●"/>
            </a:pPr>
            <a:r>
              <a:rPr lang="en-US" sz="1200"/>
              <a:t>We are being </a:t>
            </a:r>
            <a:r>
              <a:rPr b="1" lang="en-US" sz="1200"/>
              <a:t>arbitrary </a:t>
            </a:r>
            <a:r>
              <a:rPr lang="en-US" sz="1200"/>
              <a:t>in picking which parts of the world we want to treat as real and which we want to treat in an antirealist way:</a:t>
            </a:r>
            <a:endParaRPr sz="1200"/>
          </a:p>
          <a:p>
            <a:pPr indent="-304800" lvl="0" marL="457200" rtl="0" algn="l">
              <a:spcBef>
                <a:spcPts val="0"/>
              </a:spcBef>
              <a:spcAft>
                <a:spcPts val="0"/>
              </a:spcAft>
              <a:buSzPts val="1200"/>
              <a:buChar char="●"/>
            </a:pPr>
            <a:r>
              <a:rPr lang="en-US" sz="1200"/>
              <a:t>When it comes to issues like racism, </a:t>
            </a:r>
            <a:r>
              <a:rPr lang="en-US" sz="1200"/>
              <a:t>non consensual</a:t>
            </a:r>
            <a:r>
              <a:rPr lang="en-US" sz="1200"/>
              <a:t> sexual activity, torture or political corruption </a:t>
            </a:r>
            <a:r>
              <a:rPr b="1" lang="en-US" sz="1200"/>
              <a:t>suddenly we care very much to say that it is true </a:t>
            </a:r>
            <a:r>
              <a:rPr lang="en-US" sz="1200"/>
              <a:t>that racism and sexual abuse is </a:t>
            </a:r>
            <a:r>
              <a:rPr i="1" lang="en-US" sz="1200"/>
              <a:t>flat </a:t>
            </a:r>
            <a:r>
              <a:rPr lang="en-US" sz="1200"/>
              <a:t>wrong. </a:t>
            </a:r>
            <a:r>
              <a:rPr b="1" lang="en-US" sz="1200"/>
              <a:t>It’s not—merely—one culture’s opinion about the world. </a:t>
            </a:r>
            <a:r>
              <a:rPr lang="en-US" sz="1200"/>
              <a:t> </a:t>
            </a:r>
            <a:endParaRPr sz="1200"/>
          </a:p>
          <a:p>
            <a:pPr indent="-304800" lvl="1" marL="914400" rtl="0" algn="l">
              <a:spcBef>
                <a:spcPts val="0"/>
              </a:spcBef>
              <a:spcAft>
                <a:spcPts val="0"/>
              </a:spcAft>
              <a:buSzPts val="1200"/>
              <a:buChar char="○"/>
            </a:pPr>
            <a:r>
              <a:rPr lang="en-US" sz="1200"/>
              <a:t>We might say - oppressed or </a:t>
            </a:r>
            <a:r>
              <a:rPr lang="en-US" sz="1200"/>
              <a:t>undeveloped</a:t>
            </a:r>
            <a:r>
              <a:rPr lang="en-US" sz="1200"/>
              <a:t> minority cultures w/o access to modering information get a free pass - but are ultimately wrong. </a:t>
            </a:r>
            <a:endParaRPr sz="1200"/>
          </a:p>
          <a:p>
            <a:pPr indent="-304800" lvl="0" marL="457200" rtl="0" algn="l">
              <a:spcBef>
                <a:spcPts val="0"/>
              </a:spcBef>
              <a:spcAft>
                <a:spcPts val="0"/>
              </a:spcAft>
              <a:buClr>
                <a:schemeClr val="dk1"/>
              </a:buClr>
              <a:buSzPts val="1200"/>
              <a:buChar char="●"/>
            </a:pPr>
            <a:r>
              <a:rPr lang="en-US" sz="1200">
                <a:solidFill>
                  <a:schemeClr val="dk1"/>
                </a:solidFill>
              </a:rPr>
              <a:t>In Oct 2017,—multiple sexual abuse allegations against Harvey Weintein, the </a:t>
            </a:r>
            <a:r>
              <a:rPr b="1" lang="en-US" sz="1200">
                <a:solidFill>
                  <a:schemeClr val="dk1"/>
                </a:solidFill>
              </a:rPr>
              <a:t>#metoo </a:t>
            </a:r>
            <a:r>
              <a:rPr lang="en-US" sz="1200">
                <a:solidFill>
                  <a:schemeClr val="dk1"/>
                </a:solidFill>
              </a:rPr>
              <a:t>movement was born. Thousands (unfortunately) and millions of women internationally use the hashtag to signal sexual abuse by powerful men in their lives. </a:t>
            </a:r>
            <a:endParaRPr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We commend these women, for being brave (will anyone believe me), and </a:t>
            </a:r>
            <a:r>
              <a:rPr b="1" i="1" lang="en-US" sz="1200">
                <a:solidFill>
                  <a:schemeClr val="dk1"/>
                </a:solidFill>
              </a:rPr>
              <a:t>presumably because they  have told the truth… not just “her truth.” </a:t>
            </a:r>
            <a:endParaRPr b="1" i="1" sz="1200">
              <a:solidFill>
                <a:schemeClr val="dk1"/>
              </a:solidFill>
            </a:endParaRPr>
          </a:p>
          <a:p>
            <a:pPr indent="-304800" lvl="0" marL="457200" rtl="0" algn="l">
              <a:spcBef>
                <a:spcPts val="0"/>
              </a:spcBef>
              <a:spcAft>
                <a:spcPts val="0"/>
              </a:spcAft>
              <a:buSzPts val="1200"/>
              <a:buChar char="●"/>
            </a:pPr>
            <a:r>
              <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238f96af4_1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238f96af4_1_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sz="1400"/>
              <a:t>It also denies something rather obvious about several major world faiths: </a:t>
            </a:r>
            <a:endParaRPr sz="1400"/>
          </a:p>
          <a:p>
            <a:pPr indent="-317500" lvl="0" marL="457200" rtl="0" algn="l">
              <a:spcBef>
                <a:spcPts val="0"/>
              </a:spcBef>
              <a:spcAft>
                <a:spcPts val="0"/>
              </a:spcAft>
              <a:buSzPts val="1400"/>
              <a:buChar char="●"/>
            </a:pPr>
            <a:r>
              <a:rPr lang="en-US" sz="1400"/>
              <a:t>(a) The millions of people that have changed religious or ethical positions </a:t>
            </a:r>
            <a:r>
              <a:rPr b="1" lang="en-US" sz="1400"/>
              <a:t>have done so because they thought they had good reasons. </a:t>
            </a:r>
            <a:endParaRPr sz="1400"/>
          </a:p>
          <a:p>
            <a:pPr indent="-317500" lvl="0" marL="457200" rtl="0" algn="l">
              <a:spcBef>
                <a:spcPts val="0"/>
              </a:spcBef>
              <a:spcAft>
                <a:spcPts val="0"/>
              </a:spcAft>
              <a:buSzPts val="1400"/>
              <a:buChar char="●"/>
            </a:pPr>
            <a:r>
              <a:rPr lang="en-US" sz="1400"/>
              <a:t>(b) Most of the major world religions are exclusive </a:t>
            </a:r>
            <a:r>
              <a:rPr i="1" lang="en-US" sz="1400"/>
              <a:t>because they make </a:t>
            </a:r>
            <a:r>
              <a:rPr i="1" lang="en-US" sz="1400"/>
              <a:t>contradictory</a:t>
            </a:r>
            <a:r>
              <a:rPr i="1" lang="en-US" sz="1400"/>
              <a:t> statements about the fundamental nature of reality. </a:t>
            </a:r>
            <a:endParaRPr sz="1400"/>
          </a:p>
          <a:p>
            <a:pPr indent="-317500" lvl="1" marL="914400" rtl="0" algn="l">
              <a:spcBef>
                <a:spcPts val="0"/>
              </a:spcBef>
              <a:spcAft>
                <a:spcPts val="0"/>
              </a:spcAft>
              <a:buSzPts val="1400"/>
              <a:buChar char="○"/>
            </a:pPr>
            <a:r>
              <a:rPr lang="en-US" sz="1400"/>
              <a:t>The world isn’t two ways at once. </a:t>
            </a:r>
            <a:endParaRPr sz="1400"/>
          </a:p>
          <a:p>
            <a:pPr indent="-317500" lvl="1" marL="914400" rtl="0" algn="l">
              <a:spcBef>
                <a:spcPts val="0"/>
              </a:spcBef>
              <a:spcAft>
                <a:spcPts val="0"/>
              </a:spcAft>
              <a:buSzPts val="1400"/>
              <a:buChar char="○"/>
            </a:pPr>
            <a:r>
              <a:rPr lang="en-US" sz="1400"/>
              <a:t>Hinduism = there are hundreds of thousands/millions of God’s. </a:t>
            </a:r>
            <a:r>
              <a:rPr b="1" lang="en-US" sz="1400"/>
              <a:t>Islam </a:t>
            </a:r>
            <a:r>
              <a:rPr lang="en-US" sz="1400"/>
              <a:t>= there is one God. </a:t>
            </a:r>
            <a:endParaRPr sz="1400"/>
          </a:p>
          <a:p>
            <a:pPr indent="-317500" lvl="1" marL="914400" rtl="0" algn="l">
              <a:spcBef>
                <a:spcPts val="0"/>
              </a:spcBef>
              <a:spcAft>
                <a:spcPts val="0"/>
              </a:spcAft>
              <a:buSzPts val="1400"/>
              <a:buChar char="○"/>
            </a:pPr>
            <a:r>
              <a:rPr lang="en-US" sz="1400"/>
              <a:t>Judaism = Jesus is not the Messiah. Christianity = Jesus is the Messiah</a:t>
            </a:r>
            <a:endParaRPr sz="1400"/>
          </a:p>
          <a:p>
            <a:pPr indent="-317500" lvl="1" marL="914400" rtl="0" algn="l">
              <a:spcBef>
                <a:spcPts val="0"/>
              </a:spcBef>
              <a:spcAft>
                <a:spcPts val="0"/>
              </a:spcAft>
              <a:buSzPts val="1400"/>
              <a:buChar char="○"/>
            </a:pPr>
            <a:r>
              <a:rPr lang="en-US" sz="1400"/>
              <a:t>Jainism = don’t kill/eat any creature (even eggs). </a:t>
            </a:r>
            <a:endParaRPr sz="1400"/>
          </a:p>
          <a:p>
            <a:pPr indent="-317500" lvl="1" marL="914400" rtl="0" algn="l">
              <a:spcBef>
                <a:spcPts val="0"/>
              </a:spcBef>
              <a:spcAft>
                <a:spcPts val="0"/>
              </a:spcAft>
              <a:buSzPts val="1400"/>
              <a:buChar char="○"/>
            </a:pPr>
            <a:r>
              <a:rPr lang="en-US" sz="1400"/>
              <a:t>Atheism = there is no God (or no evidence for any gods), Most religions = there is at least one God. </a:t>
            </a: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238f96af4_1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b238f96af4_1_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sz="1400"/>
              <a:t>It also denies something rather obvious about several major world faiths: </a:t>
            </a:r>
            <a:endParaRPr sz="1400"/>
          </a:p>
          <a:p>
            <a:pPr indent="-317500" lvl="0" marL="457200" rtl="0" algn="l">
              <a:spcBef>
                <a:spcPts val="0"/>
              </a:spcBef>
              <a:spcAft>
                <a:spcPts val="0"/>
              </a:spcAft>
              <a:buSzPts val="1400"/>
              <a:buChar char="●"/>
            </a:pPr>
            <a:r>
              <a:rPr lang="en-US" sz="1400"/>
              <a:t>(a) The millions of people that have changed religious or ethical positions </a:t>
            </a:r>
            <a:r>
              <a:rPr b="1" lang="en-US" sz="1400"/>
              <a:t>have done so because they thought they had good reasons. </a:t>
            </a:r>
            <a:endParaRPr sz="1400"/>
          </a:p>
          <a:p>
            <a:pPr indent="-317500" lvl="0" marL="457200" rtl="0" algn="l">
              <a:spcBef>
                <a:spcPts val="0"/>
              </a:spcBef>
              <a:spcAft>
                <a:spcPts val="0"/>
              </a:spcAft>
              <a:buSzPts val="1400"/>
              <a:buChar char="●"/>
            </a:pPr>
            <a:r>
              <a:rPr lang="en-US" sz="1400"/>
              <a:t>(b) Most of the major world religions are exclusive by default </a:t>
            </a:r>
            <a:r>
              <a:rPr i="1" lang="en-US" sz="1400"/>
              <a:t>because they make contradictory statements about the fundamental nature of reality. </a:t>
            </a:r>
            <a:endParaRPr sz="1400"/>
          </a:p>
          <a:p>
            <a:pPr indent="-317500" lvl="1" marL="914400" rtl="0" algn="l">
              <a:spcBef>
                <a:spcPts val="0"/>
              </a:spcBef>
              <a:spcAft>
                <a:spcPts val="0"/>
              </a:spcAft>
              <a:buSzPts val="1400"/>
              <a:buChar char="○"/>
            </a:pPr>
            <a:r>
              <a:rPr lang="en-US" sz="1400"/>
              <a:t>The world isn’t two ways at once. </a:t>
            </a:r>
            <a:endParaRPr sz="1400"/>
          </a:p>
          <a:p>
            <a:pPr indent="-317500" lvl="1" marL="914400" rtl="0" algn="l">
              <a:spcBef>
                <a:spcPts val="0"/>
              </a:spcBef>
              <a:spcAft>
                <a:spcPts val="0"/>
              </a:spcAft>
              <a:buSzPts val="1400"/>
              <a:buChar char="○"/>
            </a:pPr>
            <a:r>
              <a:rPr lang="en-US" sz="1400"/>
              <a:t>Hinduism = there are hundreds of thousands/millions of God’s. </a:t>
            </a:r>
            <a:r>
              <a:rPr b="1" lang="en-US" sz="1400"/>
              <a:t>Islam </a:t>
            </a:r>
            <a:r>
              <a:rPr lang="en-US" sz="1400"/>
              <a:t>= there is one God. </a:t>
            </a:r>
            <a:endParaRPr sz="1400"/>
          </a:p>
          <a:p>
            <a:pPr indent="-317500" lvl="1" marL="914400" rtl="0" algn="l">
              <a:spcBef>
                <a:spcPts val="0"/>
              </a:spcBef>
              <a:spcAft>
                <a:spcPts val="0"/>
              </a:spcAft>
              <a:buSzPts val="1400"/>
              <a:buChar char="○"/>
            </a:pPr>
            <a:r>
              <a:rPr lang="en-US" sz="1400"/>
              <a:t>Judaism = Jesus is not the Messiah. Christianity = Jesus is the Messiah</a:t>
            </a:r>
            <a:endParaRPr sz="1400"/>
          </a:p>
          <a:p>
            <a:pPr indent="-317500" lvl="1" marL="914400" rtl="0" algn="l">
              <a:spcBef>
                <a:spcPts val="0"/>
              </a:spcBef>
              <a:spcAft>
                <a:spcPts val="0"/>
              </a:spcAft>
              <a:buSzPts val="1400"/>
              <a:buChar char="○"/>
            </a:pPr>
            <a:r>
              <a:rPr lang="en-US" sz="1400"/>
              <a:t>Jainism = don’t kill/eat any creature (even eggs). </a:t>
            </a:r>
            <a:endParaRPr sz="1400"/>
          </a:p>
          <a:p>
            <a:pPr indent="-317500" lvl="1" marL="914400" rtl="0" algn="l">
              <a:spcBef>
                <a:spcPts val="0"/>
              </a:spcBef>
              <a:spcAft>
                <a:spcPts val="0"/>
              </a:spcAft>
              <a:buSzPts val="1400"/>
              <a:buChar char="○"/>
            </a:pPr>
            <a:r>
              <a:rPr lang="en-US" sz="1400"/>
              <a:t>Atheism = there is no God (or no evidence for any gods), Most religions = there is at least one God.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“For many, the idea that Christianity is a white, Western religion, intrinsically tied to cultural imperialism, stands as a major ethical barrier to considering Christ. ”</a:t>
            </a:r>
            <a:endParaRPr sz="1400"/>
          </a:p>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 Many people in the U.S. Associate Christianity with Racism or Christianity as </a:t>
            </a:r>
            <a:r>
              <a:rPr lang="en-US" sz="1400"/>
              <a:t>threat to cultural diversity at the hands of white missionaries and colonizers. </a:t>
            </a:r>
            <a:r>
              <a:rPr lang="en-US" sz="1400">
                <a:latin typeface="Helvetica Neue"/>
                <a:ea typeface="Helvetica Neue"/>
                <a:cs typeface="Helvetica Neue"/>
                <a:sym typeface="Helvetica Neue"/>
              </a:rPr>
              <a:t>- However this results from viewing Christianity from a lopsided perspective. (Yes many white Christians were racist, some still are). </a:t>
            </a:r>
            <a:endParaRPr sz="1400"/>
          </a:p>
          <a:p>
            <a:pPr indent="0" lvl="0" marL="0" rtl="0" algn="l">
              <a:lnSpc>
                <a:spcPct val="117999"/>
              </a:lnSpc>
              <a:spcBef>
                <a:spcPts val="0"/>
              </a:spcBef>
              <a:spcAft>
                <a:spcPts val="0"/>
              </a:spcAft>
              <a:buNone/>
            </a:pPr>
            <a:r>
              <a:t/>
            </a:r>
            <a:endParaRPr sz="1400">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Excerpt From: McLaughlin, Rebecca. “Confronting Christianity.” Apple Books. </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238f96af4_1_2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238f96af4_1_2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If you think “religion” is just cultural expression…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 assumes this isn’t really about God, or its about a global god spirit or something inherent in all of us.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These are all claims that should only be believed with evidence. </a:t>
            </a:r>
            <a:r>
              <a:rPr b="1" lang="en-US" sz="1400">
                <a:solidFill>
                  <a:schemeClr val="accent6"/>
                </a:solidFill>
              </a:rPr>
              <a:t>What if religion is more than cultural expression? What if the expression of a deep seated desire and longing for a God who is really there? Expression of a separation. </a:t>
            </a:r>
            <a:endParaRPr sz="1400">
              <a:solidFill>
                <a:schemeClr val="accent6"/>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238f96af4_1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238f96af4_1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b="1" lang="en-US" sz="1400"/>
              <a:t>Someone has said, </a:t>
            </a:r>
            <a:r>
              <a:rPr lang="en-US" sz="1400"/>
              <a:t>“Respect ideas.” </a:t>
            </a:r>
            <a:endParaRPr sz="1400"/>
          </a:p>
          <a:p>
            <a:pPr indent="-317500" lvl="0" marL="457200" rtl="0" algn="l">
              <a:spcBef>
                <a:spcPts val="0"/>
              </a:spcBef>
              <a:spcAft>
                <a:spcPts val="0"/>
              </a:spcAft>
              <a:buSzPts val="1400"/>
              <a:buChar char="●"/>
            </a:pPr>
            <a:r>
              <a:rPr b="1" lang="en-US" sz="1400"/>
              <a:t>Someone else, </a:t>
            </a:r>
            <a:r>
              <a:rPr lang="en-US" sz="1400"/>
              <a:t>“no respect, people, not ideas.”</a:t>
            </a:r>
            <a:endParaRPr sz="1400"/>
          </a:p>
          <a:p>
            <a:pPr indent="-317500" lvl="0" marL="457200" rtl="0" algn="l">
              <a:spcBef>
                <a:spcPts val="0"/>
              </a:spcBef>
              <a:spcAft>
                <a:spcPts val="0"/>
              </a:spcAft>
              <a:buSzPts val="1400"/>
              <a:buChar char="●"/>
            </a:pPr>
            <a:r>
              <a:rPr b="1" lang="en-US" sz="1400"/>
              <a:t>I suggest, </a:t>
            </a:r>
            <a:r>
              <a:rPr lang="en-US" sz="1400"/>
              <a:t>“We respect people and ideas (don’t blow them off as stupid)</a:t>
            </a:r>
            <a:endParaRPr sz="1400"/>
          </a:p>
          <a:p>
            <a:pPr indent="-317500" lvl="0" marL="457200" rtl="0" algn="l">
              <a:spcBef>
                <a:spcPts val="0"/>
              </a:spcBef>
              <a:spcAft>
                <a:spcPts val="0"/>
              </a:spcAft>
              <a:buSzPts val="1400"/>
              <a:buChar char="●"/>
            </a:pPr>
            <a:r>
              <a:rPr lang="en-US" sz="1400"/>
              <a:t>This has nothing to do with </a:t>
            </a:r>
            <a:r>
              <a:rPr b="1" lang="en-US" sz="1400"/>
              <a:t>whether or not they are true</a:t>
            </a:r>
            <a:r>
              <a:rPr lang="en-US" sz="1400"/>
              <a:t>. </a:t>
            </a:r>
            <a:endParaRPr sz="1400"/>
          </a:p>
          <a:p>
            <a:pPr indent="-317500" lvl="0" marL="457200" rtl="0" algn="l">
              <a:spcBef>
                <a:spcPts val="0"/>
              </a:spcBef>
              <a:spcAft>
                <a:spcPts val="0"/>
              </a:spcAft>
              <a:buSzPts val="1400"/>
              <a:buChar char="●"/>
            </a:pPr>
            <a:r>
              <a:rPr lang="en-US" sz="1400"/>
              <a:t>Most belief systems have a ring of coherence and their own evidence base. They have a sort of strength to explain many or few parts of the world. </a:t>
            </a:r>
            <a:r>
              <a:rPr b="1" lang="en-US" sz="1400"/>
              <a:t>And that is what makes them powerful in captivating ways. </a:t>
            </a:r>
            <a:r>
              <a:rPr lang="en-US" sz="1400"/>
              <a:t>And dangerous if they aren’t true. </a:t>
            </a:r>
            <a:endParaRPr sz="1400"/>
          </a:p>
          <a:p>
            <a:pPr indent="-317500" lvl="0" marL="457200" rtl="0" algn="l">
              <a:spcBef>
                <a:spcPts val="0"/>
              </a:spcBef>
              <a:spcAft>
                <a:spcPts val="0"/>
              </a:spcAft>
              <a:buSzPts val="1400"/>
              <a:buChar char="●"/>
            </a:pPr>
            <a:r>
              <a:rPr b="1" lang="en-US" sz="1400"/>
              <a:t>RICH YOUNG RULER - Exclusivism (Mark 10:17ff)</a:t>
            </a:r>
            <a:endParaRPr b="1" sz="1400"/>
          </a:p>
          <a:p>
            <a:pPr indent="-317500" lvl="1" marL="914400" rtl="0" algn="l">
              <a:spcBef>
                <a:spcPts val="0"/>
              </a:spcBef>
              <a:spcAft>
                <a:spcPts val="0"/>
              </a:spcAft>
              <a:buSzPts val="1400"/>
              <a:buChar char="○"/>
            </a:pPr>
            <a:r>
              <a:rPr lang="en-US" sz="1400"/>
              <a:t>We can’t be good enough to enter life</a:t>
            </a:r>
            <a:endParaRPr sz="1400"/>
          </a:p>
          <a:p>
            <a:pPr indent="-317500" lvl="1" marL="914400" rtl="0" algn="l">
              <a:spcBef>
                <a:spcPts val="0"/>
              </a:spcBef>
              <a:spcAft>
                <a:spcPts val="0"/>
              </a:spcAft>
              <a:buSzPts val="1400"/>
              <a:buChar char="○"/>
            </a:pPr>
            <a:r>
              <a:rPr lang="en-US" sz="1400"/>
              <a:t>We are broken; sin prevents it. </a:t>
            </a:r>
            <a:endParaRPr sz="1400"/>
          </a:p>
          <a:p>
            <a:pPr indent="-317500" lvl="1" marL="914400" rtl="0" algn="l">
              <a:spcBef>
                <a:spcPts val="0"/>
              </a:spcBef>
              <a:spcAft>
                <a:spcPts val="0"/>
              </a:spcAft>
              <a:buSzPts val="1400"/>
              <a:buChar char="○"/>
            </a:pPr>
            <a:r>
              <a:rPr lang="en-US" sz="1400"/>
              <a:t>This is ultimately about IDOLATRY - no other gods! </a:t>
            </a:r>
            <a:endParaRPr sz="1400"/>
          </a:p>
          <a:p>
            <a:pPr indent="0" lvl="0" marL="0" rtl="0" algn="l">
              <a:spcBef>
                <a:spcPts val="0"/>
              </a:spcBef>
              <a:spcAft>
                <a:spcPts val="0"/>
              </a:spcAft>
              <a:buNone/>
            </a:pPr>
            <a:r>
              <a:rPr lang="en-US" sz="1400"/>
              <a:t> </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b238f96af4_1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b238f96af4_1_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400">
                <a:solidFill>
                  <a:schemeClr val="dk1"/>
                </a:solidFill>
              </a:rPr>
              <a:t>Jesus claimed he was the only way to God the father</a:t>
            </a:r>
            <a:endParaRPr b="1"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John 14:6 I am the way, the truth and the live, no one comes to the father but through me. </a:t>
            </a:r>
            <a:endParaRPr sz="1400">
              <a:solidFill>
                <a:schemeClr val="dk1"/>
              </a:solidFill>
            </a:endParaRPr>
          </a:p>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t>Jesus claimed exclusive religious authority</a:t>
            </a:r>
            <a:endParaRPr b="1" sz="1400"/>
          </a:p>
          <a:p>
            <a:pPr indent="0" lvl="0" marL="0" rtl="0" algn="l">
              <a:spcBef>
                <a:spcPts val="0"/>
              </a:spcBef>
              <a:spcAft>
                <a:spcPts val="0"/>
              </a:spcAft>
              <a:buNone/>
            </a:pPr>
            <a:r>
              <a:rPr lang="en-US" sz="1400"/>
              <a:t>“All authority in heaven and on earth has been given to me. Go therefore and make disciples of all nations, baptizing them in the name of the Father and of the Son and of the Holy Spirit, teaching them to observe all that I have commanded you” (Matt. 28:18–20 ).”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Jesus claimed that if people did not believe he was the messiah they would die in their sins </a:t>
            </a:r>
            <a:r>
              <a:rPr lang="en-US" sz="1400"/>
              <a:t>(John 8:24) </a:t>
            </a:r>
            <a:endParaRPr sz="1400"/>
          </a:p>
          <a:p>
            <a:pPr indent="-317500" lvl="0" marL="457200" rtl="0" algn="l">
              <a:spcBef>
                <a:spcPts val="0"/>
              </a:spcBef>
              <a:spcAft>
                <a:spcPts val="0"/>
              </a:spcAft>
              <a:buSzPts val="1400"/>
              <a:buChar char="●"/>
            </a:pPr>
            <a:r>
              <a:rPr lang="en-US" sz="1400"/>
              <a:t>But the gospels are testimonies that Jesus backed his claims up with radical love, care for the poor/outcast/disempowered, healings, resurrections, power of nature and claims to be one with the God the father.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b238f96af4_1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b238f96af4_1_2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sz="1400"/>
              <a:t>In Christ God comes as close as possible to humanity - He takes human nature to Himself. </a:t>
            </a:r>
            <a:r>
              <a:rPr b="1" lang="en-US" sz="1400"/>
              <a:t>How would we really know the transcendent God could be related to?</a:t>
            </a:r>
            <a:endParaRPr b="1" sz="1400"/>
          </a:p>
          <a:p>
            <a:pPr indent="-317500" lvl="0" marL="457200" rtl="0" algn="l">
              <a:spcBef>
                <a:spcPts val="0"/>
              </a:spcBef>
              <a:spcAft>
                <a:spcPts val="0"/>
              </a:spcAft>
              <a:buSzPts val="1400"/>
              <a:buChar char="●"/>
            </a:pPr>
            <a:r>
              <a:rPr lang="en-US" sz="1400"/>
              <a:t>On the cross, he takes our sin on himself. </a:t>
            </a:r>
            <a:r>
              <a:rPr b="1" lang="en-US" sz="1400"/>
              <a:t>How would we really know God accepted us and wasn’t angry? </a:t>
            </a:r>
            <a:endParaRPr b="1" sz="1400"/>
          </a:p>
          <a:p>
            <a:pPr indent="-317500" lvl="0" marL="457200" rtl="0" algn="l">
              <a:spcBef>
                <a:spcPts val="0"/>
              </a:spcBef>
              <a:spcAft>
                <a:spcPts val="0"/>
              </a:spcAft>
              <a:buSzPts val="1400"/>
              <a:buChar char="●"/>
            </a:pPr>
            <a:r>
              <a:rPr lang="en-US" sz="1400"/>
              <a:t>In the grave he takes our death and dies it for us. </a:t>
            </a:r>
            <a:endParaRPr sz="1400"/>
          </a:p>
          <a:p>
            <a:pPr indent="-317500" lvl="0" marL="457200" rtl="0" algn="l">
              <a:spcBef>
                <a:spcPts val="0"/>
              </a:spcBef>
              <a:spcAft>
                <a:spcPts val="0"/>
              </a:spcAft>
              <a:buSzPts val="1400"/>
              <a:buChar char="●"/>
            </a:pPr>
            <a:r>
              <a:rPr lang="en-US" sz="1400"/>
              <a:t>Then he rises and again promises to personally take us back to dwell with God.</a:t>
            </a:r>
            <a:endParaRPr b="1"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238f96af4_1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238f96af4_1_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Believing one view is true and others are false doesn’t require certainty. </a:t>
            </a:r>
            <a:endParaRPr sz="1400"/>
          </a:p>
          <a:p>
            <a:pPr indent="-317500" lvl="0" marL="457200" rtl="0" algn="l">
              <a:spcBef>
                <a:spcPts val="0"/>
              </a:spcBef>
              <a:spcAft>
                <a:spcPts val="0"/>
              </a:spcAft>
              <a:buSzPts val="1400"/>
              <a:buChar char="●"/>
            </a:pPr>
            <a:r>
              <a:rPr lang="en-US" sz="1400"/>
              <a:t>It just requires the belief there is better evidence. </a:t>
            </a:r>
            <a:endParaRPr sz="1400"/>
          </a:p>
          <a:p>
            <a:pPr indent="-317500" lvl="0" marL="457200" rtl="0" algn="l">
              <a:spcBef>
                <a:spcPts val="0"/>
              </a:spcBef>
              <a:spcAft>
                <a:spcPts val="0"/>
              </a:spcAft>
              <a:buSzPts val="1400"/>
              <a:buChar char="●"/>
            </a:pPr>
            <a:r>
              <a:rPr lang="en-US" sz="1400"/>
              <a:t>This would be no different than believing the evidence of a court case was </a:t>
            </a:r>
            <a:r>
              <a:rPr b="1" lang="en-US" sz="1400"/>
              <a:t>beyond reasonable doubt</a:t>
            </a:r>
            <a:r>
              <a:rPr lang="en-US" sz="1400"/>
              <a:t>. It’s not certainty but its strong enough to rule out other theories. </a:t>
            </a:r>
            <a:r>
              <a:rPr b="1" lang="en-US" sz="1400"/>
              <a:t>We regularly believe without certainty. </a:t>
            </a:r>
            <a:endParaRPr b="1"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We can’t have absolute certainty: </a:t>
            </a:r>
            <a:r>
              <a:rPr lang="en-US" sz="1400"/>
              <a:t>You weren’t secretly switched at birth or that you don’t have a sibling you've never met. That the world wasn’t created 5min ago.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You can have a high degree of justification for an inference that one religion or worldview makes better sense of all the evidence, discoveries, and so on. </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US" sz="1400"/>
              <a:t>Something rather than nothing exists. </a:t>
            </a:r>
            <a:endParaRPr sz="1400"/>
          </a:p>
          <a:p>
            <a:pPr indent="-317500" lvl="0" marL="457200" rtl="0" algn="l">
              <a:spcBef>
                <a:spcPts val="0"/>
              </a:spcBef>
              <a:spcAft>
                <a:spcPts val="0"/>
              </a:spcAft>
              <a:buSzPts val="1400"/>
              <a:buChar char="●"/>
            </a:pPr>
            <a:r>
              <a:rPr lang="en-US" sz="1400"/>
              <a:t>Finely tuned universe - and our location in the universe to detect it</a:t>
            </a:r>
            <a:endParaRPr sz="1400"/>
          </a:p>
          <a:p>
            <a:pPr indent="-317500" lvl="0" marL="457200" rtl="0" algn="l">
              <a:spcBef>
                <a:spcPts val="0"/>
              </a:spcBef>
              <a:spcAft>
                <a:spcPts val="0"/>
              </a:spcAft>
              <a:buSzPts val="1400"/>
              <a:buChar char="●"/>
            </a:pPr>
            <a:r>
              <a:rPr lang="en-US" sz="1400"/>
              <a:t>Humans as artists, investigators, caretakers, storytellers</a:t>
            </a:r>
            <a:endParaRPr sz="1400"/>
          </a:p>
          <a:p>
            <a:pPr indent="-317500" lvl="0" marL="457200" rtl="0" algn="l">
              <a:spcBef>
                <a:spcPts val="0"/>
              </a:spcBef>
              <a:spcAft>
                <a:spcPts val="0"/>
              </a:spcAft>
              <a:buSzPts val="1400"/>
              <a:buChar char="●"/>
            </a:pPr>
            <a:r>
              <a:rPr lang="en-US" sz="1400"/>
              <a:t>Presence of sacrificial and altruistic love</a:t>
            </a:r>
            <a:endParaRPr sz="1400"/>
          </a:p>
          <a:p>
            <a:pPr indent="-317500" lvl="0" marL="457200" rtl="0" algn="l">
              <a:spcBef>
                <a:spcPts val="0"/>
              </a:spcBef>
              <a:spcAft>
                <a:spcPts val="0"/>
              </a:spcAft>
              <a:buSzPts val="1400"/>
              <a:buChar char="●"/>
            </a:pPr>
            <a:r>
              <a:rPr lang="en-US" sz="1400"/>
              <a:t>The appearance of consciousness from matter</a:t>
            </a:r>
            <a:endParaRPr sz="1400"/>
          </a:p>
          <a:p>
            <a:pPr indent="-317500" lvl="0" marL="457200" rtl="0" algn="l">
              <a:spcBef>
                <a:spcPts val="0"/>
              </a:spcBef>
              <a:spcAft>
                <a:spcPts val="0"/>
              </a:spcAft>
              <a:buSzPts val="1400"/>
              <a:buChar char="●"/>
            </a:pPr>
            <a:r>
              <a:rPr lang="en-US" sz="1400"/>
              <a:t>Deep moral sense that pervades humanity &amp; that we </a:t>
            </a:r>
            <a:r>
              <a:rPr b="1" i="1" lang="en-US" sz="1400"/>
              <a:t>should </a:t>
            </a:r>
            <a:r>
              <a:rPr lang="en-US" sz="1400"/>
              <a:t>be moral.</a:t>
            </a:r>
            <a:endParaRPr sz="1400"/>
          </a:p>
          <a:p>
            <a:pPr indent="-317500" lvl="0" marL="457200" rtl="0" algn="l">
              <a:spcBef>
                <a:spcPts val="0"/>
              </a:spcBef>
              <a:spcAft>
                <a:spcPts val="0"/>
              </a:spcAft>
              <a:buSzPts val="1400"/>
              <a:buChar char="●"/>
            </a:pPr>
            <a:r>
              <a:rPr lang="en-US" sz="1400"/>
              <a:t>Historical evidence for the resurrection. </a:t>
            </a:r>
            <a:endParaRPr sz="1400"/>
          </a:p>
          <a:p>
            <a:pPr indent="-317500" lvl="0" marL="457200" rtl="0" algn="l">
              <a:spcBef>
                <a:spcPts val="0"/>
              </a:spcBef>
              <a:spcAft>
                <a:spcPts val="0"/>
              </a:spcAft>
              <a:buSzPts val="1400"/>
              <a:buChar char="●"/>
            </a:pPr>
            <a:r>
              <a:rPr lang="en-US" sz="1400"/>
              <a:t>That thousands of religiously fastidious monotheists started worshipping a man named Jesus and believing in the resurrection of one individual in the middle of history. </a:t>
            </a:r>
            <a:endParaRPr sz="1400"/>
          </a:p>
          <a:p>
            <a:pPr indent="-317500" lvl="0" marL="457200" rtl="0" algn="l">
              <a:spcBef>
                <a:spcPts val="0"/>
              </a:spcBef>
              <a:spcAft>
                <a:spcPts val="0"/>
              </a:spcAft>
              <a:buSzPts val="1400"/>
              <a:buChar char="●"/>
            </a:pPr>
            <a:r>
              <a:rPr lang="en-US" sz="1400"/>
              <a:t>That Jesus wasn’t a crazy - or worse - sane and still staying what he did.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Don’t get me wrong… you CAN tell other stories to make sense of this, but  that story make not make the best sense. </a:t>
            </a:r>
            <a:endParaRPr b="1"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238f96af4_1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b238f96af4_1_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b238f96af4_1_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b238f96af4_1_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Matthew 3:16-18 - Weeping was heard in Ramah. </a:t>
            </a:r>
            <a:endParaRPr sz="1400"/>
          </a:p>
          <a:p>
            <a:pPr indent="0" lvl="0" marL="0" rtl="0" algn="l">
              <a:spcBef>
                <a:spcPts val="0"/>
              </a:spcBef>
              <a:spcAft>
                <a:spcPts val="0"/>
              </a:spcAft>
              <a:buNone/>
            </a:pPr>
            <a:r>
              <a:rPr lang="en-US" sz="1400"/>
              <a:t>Luke 2:22-35 A sword will pierce your heart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Eventually every son of Bethlehem was killed (even Jesus). God’s son died too. </a:t>
            </a:r>
            <a:endParaRPr b="1"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238f96af4_1_2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238f96af4_1_2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11 miles distance between Ramah and Bethlehem</a:t>
            </a:r>
            <a:endParaRPr sz="1400">
              <a:latin typeface="Arial"/>
              <a:ea typeface="Arial"/>
              <a:cs typeface="Arial"/>
              <a:sym typeface="Arial"/>
            </a:endParaRPr>
          </a:p>
          <a:p>
            <a:pPr indent="-317500" lvl="0" marL="457200" rtl="0" algn="l">
              <a:spcBef>
                <a:spcPts val="0"/>
              </a:spcBef>
              <a:spcAft>
                <a:spcPts val="0"/>
              </a:spcAft>
              <a:buSzPts val="1400"/>
              <a:buChar char="●"/>
            </a:pPr>
            <a:r>
              <a:rPr lang="en-US" sz="1400">
                <a:latin typeface="Arial"/>
                <a:ea typeface="Arial"/>
                <a:cs typeface="Arial"/>
                <a:sym typeface="Arial"/>
              </a:rPr>
              <a:t>Gen 35:16-20 Rachel dies giving birth to Benj. on the road from Bethel to Bethlehem</a:t>
            </a:r>
            <a:endParaRPr sz="1400">
              <a:latin typeface="Arial"/>
              <a:ea typeface="Arial"/>
              <a:cs typeface="Arial"/>
              <a:sym typeface="Arial"/>
            </a:endParaRPr>
          </a:p>
          <a:p>
            <a:pPr indent="-317500" lvl="0" marL="457200" rtl="0" algn="l">
              <a:spcBef>
                <a:spcPts val="0"/>
              </a:spcBef>
              <a:spcAft>
                <a:spcPts val="0"/>
              </a:spcAft>
              <a:buSzPts val="1400"/>
              <a:buChar char="●"/>
            </a:pPr>
            <a:r>
              <a:rPr lang="en-US" sz="1400">
                <a:latin typeface="Arial"/>
                <a:ea typeface="Arial"/>
                <a:cs typeface="Arial"/>
                <a:sym typeface="Arial"/>
              </a:rPr>
              <a:t>1 Sam 7:17 Ramah is close to much of Samuel’s prophetic activity</a:t>
            </a:r>
            <a:endParaRPr sz="1400">
              <a:latin typeface="Arial"/>
              <a:ea typeface="Arial"/>
              <a:cs typeface="Arial"/>
              <a:sym typeface="Arial"/>
            </a:endParaRPr>
          </a:p>
          <a:p>
            <a:pPr indent="-317500" lvl="0" marL="457200" rtl="0" algn="l">
              <a:spcBef>
                <a:spcPts val="0"/>
              </a:spcBef>
              <a:spcAft>
                <a:spcPts val="0"/>
              </a:spcAft>
              <a:buSzPts val="1400"/>
              <a:buChar char="●"/>
            </a:pPr>
            <a:r>
              <a:rPr lang="en-US" sz="1400">
                <a:solidFill>
                  <a:srgbClr val="2F414F"/>
                </a:solidFill>
                <a:highlight>
                  <a:srgbClr val="FFFFFF"/>
                </a:highlight>
                <a:latin typeface="Arial"/>
                <a:ea typeface="Arial"/>
                <a:cs typeface="Arial"/>
                <a:sym typeface="Arial"/>
              </a:rPr>
              <a:t>1 Samuel 10:2, in which Samuel tells Saul that he will meet two men at Rachel’s Tomb shortly after he leaves the town (of Ramah). This would seem to indicate that Rachel actually died in the vicinity of Ramah.</a:t>
            </a:r>
            <a:endParaRPr sz="1400">
              <a:solidFill>
                <a:srgbClr val="2F414F"/>
              </a:solidFill>
              <a:highlight>
                <a:srgbClr val="FFFFFF"/>
              </a:highlight>
              <a:latin typeface="Arial"/>
              <a:ea typeface="Arial"/>
              <a:cs typeface="Arial"/>
              <a:sym typeface="Arial"/>
            </a:endParaRPr>
          </a:p>
          <a:p>
            <a:pPr indent="-317500" lvl="0" marL="457200" rtl="0" algn="l">
              <a:spcBef>
                <a:spcPts val="0"/>
              </a:spcBef>
              <a:spcAft>
                <a:spcPts val="0"/>
              </a:spcAft>
              <a:buClr>
                <a:srgbClr val="2F414F"/>
              </a:buClr>
              <a:buSzPts val="1400"/>
              <a:buFont typeface="Arial"/>
              <a:buChar char="●"/>
            </a:pPr>
            <a:r>
              <a:rPr lang="en-US" sz="1400">
                <a:solidFill>
                  <a:srgbClr val="2F414F"/>
                </a:solidFill>
                <a:highlight>
                  <a:srgbClr val="FFFFFF"/>
                </a:highlight>
                <a:latin typeface="Arial"/>
                <a:ea typeface="Arial"/>
                <a:cs typeface="Arial"/>
                <a:sym typeface="Arial"/>
              </a:rPr>
              <a:t>Jer 31:15-17 </a:t>
            </a:r>
            <a:r>
              <a:rPr b="1" lang="en-US" sz="1400">
                <a:solidFill>
                  <a:srgbClr val="2F414F"/>
                </a:solidFill>
                <a:highlight>
                  <a:srgbClr val="FFFFFF"/>
                </a:highlight>
                <a:latin typeface="Arial"/>
                <a:ea typeface="Arial"/>
                <a:cs typeface="Arial"/>
                <a:sym typeface="Arial"/>
              </a:rPr>
              <a:t>Rachel weeping </a:t>
            </a:r>
            <a:r>
              <a:rPr lang="en-US" sz="1400">
                <a:solidFill>
                  <a:srgbClr val="2F414F"/>
                </a:solidFill>
                <a:highlight>
                  <a:srgbClr val="FFFFFF"/>
                </a:highlight>
                <a:latin typeface="Arial"/>
                <a:ea typeface="Arial"/>
                <a:cs typeface="Arial"/>
                <a:sym typeface="Arial"/>
              </a:rPr>
              <a:t>(Jer 40:1 Ramah is a departure for captives to Babylon) </a:t>
            </a:r>
            <a:r>
              <a:rPr b="1" lang="en-US" sz="1400">
                <a:solidFill>
                  <a:srgbClr val="2F414F"/>
                </a:solidFill>
                <a:highlight>
                  <a:srgbClr val="FFFFFF"/>
                </a:highlight>
                <a:latin typeface="Arial"/>
                <a:ea typeface="Arial"/>
                <a:cs typeface="Arial"/>
                <a:sym typeface="Arial"/>
              </a:rPr>
              <a:t>as she watches her children depart to captivity from the place she is buried. </a:t>
            </a:r>
            <a:endParaRPr b="1" sz="1400">
              <a:solidFill>
                <a:srgbClr val="2F414F"/>
              </a:solidFill>
              <a:highlight>
                <a:srgbClr val="FFFFFF"/>
              </a:highlight>
              <a:latin typeface="Arial"/>
              <a:ea typeface="Arial"/>
              <a:cs typeface="Arial"/>
              <a:sym typeface="Arial"/>
            </a:endParaRPr>
          </a:p>
          <a:p>
            <a:pPr indent="-317500" lvl="0" marL="457200" rtl="0" algn="l">
              <a:spcBef>
                <a:spcPts val="0"/>
              </a:spcBef>
              <a:spcAft>
                <a:spcPts val="0"/>
              </a:spcAft>
              <a:buClr>
                <a:srgbClr val="2F414F"/>
              </a:buClr>
              <a:buSzPts val="1400"/>
              <a:buChar char="●"/>
            </a:pPr>
            <a:r>
              <a:rPr lang="en-US" sz="1400">
                <a:solidFill>
                  <a:srgbClr val="2F414F"/>
                </a:solidFill>
                <a:highlight>
                  <a:srgbClr val="FFFFFF"/>
                </a:highlight>
                <a:latin typeface="Arial"/>
                <a:ea typeface="Arial"/>
                <a:cs typeface="Arial"/>
                <a:sym typeface="Arial"/>
              </a:rPr>
              <a:t>There is hope in Jeremiah 31:16-17 of a restoration. </a:t>
            </a:r>
            <a:endParaRPr sz="1400">
              <a:solidFill>
                <a:srgbClr val="2F414F"/>
              </a:solidFill>
              <a:highlight>
                <a:srgbClr val="FFFFFF"/>
              </a:highlight>
              <a:latin typeface="Arial"/>
              <a:ea typeface="Arial"/>
              <a:cs typeface="Arial"/>
              <a:sym typeface="Arial"/>
            </a:endParaRPr>
          </a:p>
          <a:p>
            <a:pPr indent="-317500" lvl="0" marL="457200" rtl="0" algn="l">
              <a:spcBef>
                <a:spcPts val="0"/>
              </a:spcBef>
              <a:spcAft>
                <a:spcPts val="0"/>
              </a:spcAft>
              <a:buClr>
                <a:srgbClr val="2F414F"/>
              </a:buClr>
              <a:buSzPts val="1400"/>
              <a:buFont typeface="Arial"/>
              <a:buChar char="●"/>
            </a:pPr>
            <a:r>
              <a:rPr lang="en-US" sz="1400">
                <a:solidFill>
                  <a:srgbClr val="2F414F"/>
                </a:solidFill>
                <a:highlight>
                  <a:srgbClr val="FFFFFF"/>
                </a:highlight>
                <a:latin typeface="Arial"/>
                <a:ea typeface="Arial"/>
                <a:cs typeface="Arial"/>
                <a:sym typeface="Arial"/>
              </a:rPr>
              <a:t>Matthew 2:18 </a:t>
            </a:r>
            <a:endParaRPr sz="1400">
              <a:solidFill>
                <a:srgbClr val="2F414F"/>
              </a:solidFill>
              <a:highlight>
                <a:srgbClr val="FFFFFF"/>
              </a:highlight>
              <a:latin typeface="Arial"/>
              <a:ea typeface="Arial"/>
              <a:cs typeface="Arial"/>
              <a:sym typeface="Arial"/>
            </a:endParaRPr>
          </a:p>
          <a:p>
            <a:pPr indent="-317500" lvl="1" marL="914400" rtl="0" algn="l">
              <a:spcBef>
                <a:spcPts val="0"/>
              </a:spcBef>
              <a:spcAft>
                <a:spcPts val="0"/>
              </a:spcAft>
              <a:buClr>
                <a:srgbClr val="2F414F"/>
              </a:buClr>
              <a:buSzPts val="1400"/>
              <a:buFont typeface="Arial"/>
              <a:buChar char="○"/>
            </a:pPr>
            <a:r>
              <a:rPr lang="en-US" sz="1400">
                <a:solidFill>
                  <a:srgbClr val="2F414F"/>
                </a:solidFill>
                <a:highlight>
                  <a:srgbClr val="FFFFFF"/>
                </a:highlight>
                <a:latin typeface="Arial"/>
                <a:ea typeface="Arial"/>
                <a:cs typeface="Arial"/>
                <a:sym typeface="Arial"/>
              </a:rPr>
              <a:t>Herod the oppressor (reminder of sin and exile) dies</a:t>
            </a:r>
            <a:endParaRPr sz="1400">
              <a:solidFill>
                <a:srgbClr val="2F414F"/>
              </a:solidFill>
              <a:highlight>
                <a:srgbClr val="FFFFFF"/>
              </a:highlight>
              <a:latin typeface="Arial"/>
              <a:ea typeface="Arial"/>
              <a:cs typeface="Arial"/>
              <a:sym typeface="Arial"/>
            </a:endParaRPr>
          </a:p>
          <a:p>
            <a:pPr indent="-317500" lvl="1" marL="914400" rtl="0" algn="l">
              <a:spcBef>
                <a:spcPts val="0"/>
              </a:spcBef>
              <a:spcAft>
                <a:spcPts val="0"/>
              </a:spcAft>
              <a:buClr>
                <a:srgbClr val="2F414F"/>
              </a:buClr>
              <a:buSzPts val="1400"/>
              <a:buFont typeface="Arial"/>
              <a:buChar char="○"/>
            </a:pPr>
            <a:r>
              <a:rPr lang="en-US" sz="1400">
                <a:solidFill>
                  <a:srgbClr val="2F414F"/>
                </a:solidFill>
                <a:highlight>
                  <a:srgbClr val="FFFFFF"/>
                </a:highlight>
                <a:latin typeface="Arial"/>
                <a:ea typeface="Arial"/>
                <a:cs typeface="Arial"/>
                <a:sym typeface="Arial"/>
              </a:rPr>
              <a:t>Jesus, like Israel, returns from Egypt, the land of captivity to Israel to save his people. </a:t>
            </a:r>
            <a:endParaRPr sz="1400">
              <a:solidFill>
                <a:srgbClr val="2F414F"/>
              </a:solidFill>
              <a:highlight>
                <a:srgbClr val="FFFFFF"/>
              </a:highlight>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238f96af4_1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b238f96af4_1_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You can’t address the problem of evil simply with philosophy - because it is so emotionally painful.  We need the gospel as well. </a:t>
            </a: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b238f96af4_1_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b238f96af4_1_10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Most philosophers don’t use the logical problem any more. </a:t>
            </a:r>
            <a:r>
              <a:rPr lang="en-US" sz="1400"/>
              <a:t>Atheist</a:t>
            </a:r>
            <a:r>
              <a:rPr lang="en-US" sz="1400"/>
              <a:t> philosopher Paul draper notes that some serious attempts have been given to argue for God’s non existence from the logic problem. However, arguments like those of philosopher Alvin Plantinga have convinced many people that this is a mistaken argument.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238f96af4_1_1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238f96af4_1_1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Luke 2:22-32 (</a:t>
            </a:r>
            <a:r>
              <a:rPr b="1" lang="en-US" sz="1400"/>
              <a:t>LIGHT TO </a:t>
            </a:r>
            <a:r>
              <a:rPr b="1" lang="en-US" sz="1400"/>
              <a:t>LIGHTEN</a:t>
            </a:r>
            <a:r>
              <a:rPr b="1" lang="en-US" sz="1400"/>
              <a:t> THE GENTILES)</a:t>
            </a:r>
            <a:endParaRPr b="1" sz="1400"/>
          </a:p>
          <a:p>
            <a:pPr indent="0" lvl="0" marL="0" rtl="0" algn="l">
              <a:spcBef>
                <a:spcPts val="0"/>
              </a:spcBef>
              <a:spcAft>
                <a:spcPts val="0"/>
              </a:spcAft>
              <a:buNone/>
            </a:pPr>
            <a:r>
              <a:rPr lang="en-US" sz="1400"/>
              <a:t>GOOD TIDINGS TO ALL PEOPLE </a:t>
            </a:r>
            <a:endParaRPr sz="1400"/>
          </a:p>
          <a:p>
            <a:pPr indent="0" lvl="0" marL="0" rtl="0" algn="l">
              <a:spcBef>
                <a:spcPts val="0"/>
              </a:spcBef>
              <a:spcAft>
                <a:spcPts val="0"/>
              </a:spcAft>
              <a:buNone/>
            </a:pPr>
            <a:r>
              <a:rPr lang="en-US" sz="1400"/>
              <a:t>A LIGHT TO THE NATIONS</a:t>
            </a:r>
            <a:endParaRPr sz="1400"/>
          </a:p>
          <a:p>
            <a:pPr indent="0" lvl="0" marL="0" rtl="0" algn="l">
              <a:spcBef>
                <a:spcPts val="0"/>
              </a:spcBef>
              <a:spcAft>
                <a:spcPts val="0"/>
              </a:spcAft>
              <a:buNone/>
            </a:pPr>
            <a:r>
              <a:t/>
            </a:r>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b238f96af4_1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b238f96af4_1_1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An all knowing God could have reasons for allowing evil</a:t>
            </a:r>
            <a:endParaRPr sz="1400"/>
          </a:p>
          <a:p>
            <a:pPr indent="-317500" lvl="0" marL="457200" rtl="0" algn="l">
              <a:spcBef>
                <a:spcPts val="0"/>
              </a:spcBef>
              <a:spcAft>
                <a:spcPts val="0"/>
              </a:spcAft>
              <a:buSzPts val="1400"/>
              <a:buChar char="●"/>
            </a:pPr>
            <a:r>
              <a:rPr lang="en-US" sz="1400"/>
              <a:t>There are certainly all sorts of reasons God could have for allowing evil. </a:t>
            </a:r>
            <a:endParaRPr sz="1400"/>
          </a:p>
          <a:p>
            <a:pPr indent="-317500" lvl="0" marL="457200" rtl="0" algn="l">
              <a:spcBef>
                <a:spcPts val="0"/>
              </a:spcBef>
              <a:spcAft>
                <a:spcPts val="0"/>
              </a:spcAft>
              <a:buSzPts val="1400"/>
              <a:buChar char="●"/>
            </a:pPr>
            <a:r>
              <a:rPr b="1" lang="en-US" sz="1400"/>
              <a:t>Maybe God ran all the scenarios. </a:t>
            </a:r>
            <a:r>
              <a:rPr lang="en-US" sz="1400"/>
              <a:t>It may not have been logically possible to have a world, with genuine human agency, without the possibility for evil. </a:t>
            </a:r>
            <a:endParaRPr sz="1400"/>
          </a:p>
          <a:p>
            <a:pPr indent="-317500" lvl="1" marL="914400" rtl="0" algn="l">
              <a:spcBef>
                <a:spcPts val="0"/>
              </a:spcBef>
              <a:spcAft>
                <a:spcPts val="0"/>
              </a:spcAft>
              <a:buSzPts val="1400"/>
              <a:buChar char="○"/>
            </a:pPr>
            <a:r>
              <a:rPr lang="en-US" sz="1400"/>
              <a:t>Even if God created a perfect world it might have always gone this way. </a:t>
            </a:r>
            <a:endParaRPr sz="1400"/>
          </a:p>
          <a:p>
            <a:pPr indent="-317500" lvl="1" marL="914400" rtl="0" algn="l">
              <a:spcBef>
                <a:spcPts val="0"/>
              </a:spcBef>
              <a:spcAft>
                <a:spcPts val="0"/>
              </a:spcAft>
              <a:buSzPts val="1400"/>
              <a:buChar char="○"/>
            </a:pPr>
            <a:r>
              <a:rPr b="1" lang="en-US" sz="1400"/>
              <a:t>Why? Just as God is the source of life and can’t make us the source of life, perhaps God alone is the source of goodness, and no one else can be created inherently good like God. It may just not be possible. </a:t>
            </a:r>
            <a:endParaRPr b="1"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238f96af4_1_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238f96af4_1_1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This assumes that divine care and indifference is captured in God stopping evil right now in history. This sort of mistakes the problem for the symptoms. </a:t>
            </a:r>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b238f96af4_1_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b238f96af4_1_1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Scriptures proclaims that humans are depraved. </a:t>
            </a:r>
            <a:endParaRPr sz="1400"/>
          </a:p>
          <a:p>
            <a:pPr indent="0" lvl="0" marL="0" rtl="0" algn="l">
              <a:spcBef>
                <a:spcPts val="0"/>
              </a:spcBef>
              <a:spcAft>
                <a:spcPts val="0"/>
              </a:spcAft>
              <a:buNone/>
            </a:pPr>
            <a:r>
              <a:rPr lang="en-US" sz="1400"/>
              <a:t>Jeremiah 17:9; Mark 7:21-23; John 3:19 ;Romans 3:10-12 ;Romans 5:6 ; Romans 6:16-20; Ephesians 2:1-3; 1 Corinthians 2:14</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We consider ourselves more advanced that primitive ancestors but more people have died in the 20th century than any other. Technology has magnified the depravity of humanity. </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AutoNum type="arabicParenBoth"/>
            </a:pPr>
            <a:r>
              <a:rPr lang="en-US" sz="1400"/>
              <a:t>Was what the Nazi’s did inhumane? It was all too human. </a:t>
            </a:r>
            <a:endParaRPr sz="1400"/>
          </a:p>
          <a:p>
            <a:pPr indent="-317500" lvl="0" marL="457200" rtl="0" algn="l">
              <a:spcBef>
                <a:spcPts val="0"/>
              </a:spcBef>
              <a:spcAft>
                <a:spcPts val="0"/>
              </a:spcAft>
              <a:buSzPts val="1400"/>
              <a:buAutoNum type="arabicParenBoth"/>
            </a:pPr>
            <a:r>
              <a:rPr lang="en-US" sz="1400"/>
              <a:t>Japanese did horrific things to the Chinese during WW2 - Nazi leader John H. Rabe intervened to put a stop to it.  (This was very human)</a:t>
            </a:r>
            <a:endParaRPr sz="1400"/>
          </a:p>
          <a:p>
            <a:pPr indent="-317500" lvl="0" marL="457200" rtl="0" algn="l">
              <a:spcBef>
                <a:spcPts val="0"/>
              </a:spcBef>
              <a:spcAft>
                <a:spcPts val="0"/>
              </a:spcAft>
              <a:buSzPts val="1400"/>
              <a:buAutoNum type="arabicParenBoth"/>
            </a:pPr>
            <a:r>
              <a:rPr lang="en-US" sz="1400"/>
              <a:t>Russians who marched into Germany at the end of WW2, engaged in rape, deliberate starvation of children, horrific murders in front of families and things inappropriate to mention here. (Very human)</a:t>
            </a:r>
            <a:endParaRPr sz="1400"/>
          </a:p>
          <a:p>
            <a:pPr indent="-317500" lvl="0" marL="457200" rtl="0" algn="l">
              <a:spcBef>
                <a:spcPts val="0"/>
              </a:spcBef>
              <a:spcAft>
                <a:spcPts val="0"/>
              </a:spcAft>
              <a:buSzPts val="1400"/>
              <a:buAutoNum type="arabicParenBoth"/>
            </a:pPr>
            <a:r>
              <a:rPr lang="en-US" sz="1400"/>
              <a:t>Ruwanda 1994 (800k) torturned, raped and murdered</a:t>
            </a:r>
            <a:endParaRPr sz="1400"/>
          </a:p>
          <a:p>
            <a:pPr indent="-317500" lvl="0" marL="457200" rtl="0" algn="l">
              <a:spcBef>
                <a:spcPts val="0"/>
              </a:spcBef>
              <a:spcAft>
                <a:spcPts val="0"/>
              </a:spcAft>
              <a:buSzPts val="1400"/>
              <a:buAutoNum type="arabicParenBoth"/>
            </a:pPr>
            <a:r>
              <a:rPr lang="en-US" sz="1400"/>
              <a:t>1.2mil </a:t>
            </a:r>
            <a:r>
              <a:rPr lang="en-US" sz="1400"/>
              <a:t>Armenians</a:t>
            </a:r>
            <a:r>
              <a:rPr lang="en-US" sz="1400"/>
              <a:t> murdered by young Turks 1915-1923</a:t>
            </a:r>
            <a:endParaRPr sz="1400"/>
          </a:p>
          <a:p>
            <a:pPr indent="-317500" lvl="0" marL="457200" rtl="0" algn="l">
              <a:spcBef>
                <a:spcPts val="0"/>
              </a:spcBef>
              <a:spcAft>
                <a:spcPts val="0"/>
              </a:spcAft>
              <a:buSzPts val="1400"/>
              <a:buAutoNum type="arabicParenBoth"/>
            </a:pPr>
            <a:r>
              <a:rPr lang="en-US" sz="1400"/>
              <a:t>1975-1979 2 million Cambodians were murdered</a:t>
            </a:r>
            <a:endParaRPr sz="1400"/>
          </a:p>
          <a:p>
            <a:pPr indent="-317500" lvl="0" marL="457200" rtl="0" algn="l">
              <a:spcBef>
                <a:spcPts val="0"/>
              </a:spcBef>
              <a:spcAft>
                <a:spcPts val="0"/>
              </a:spcAft>
              <a:buSzPts val="1400"/>
              <a:buAutoNum type="arabicParenBoth"/>
            </a:pPr>
            <a:r>
              <a:rPr lang="en-US" sz="1400"/>
              <a:t>Guatemala, thousands of Mayan indian descendents were murdered</a:t>
            </a:r>
            <a:endParaRPr sz="1400"/>
          </a:p>
          <a:p>
            <a:pPr indent="-317500" lvl="0" marL="457200" rtl="0" algn="l">
              <a:spcBef>
                <a:spcPts val="0"/>
              </a:spcBef>
              <a:spcAft>
                <a:spcPts val="0"/>
              </a:spcAft>
              <a:buSzPts val="1400"/>
              <a:buAutoNum type="arabicParenBoth"/>
            </a:pPr>
            <a:r>
              <a:rPr lang="en-US" sz="1400"/>
              <a:t>Reconciliation </a:t>
            </a:r>
            <a:r>
              <a:rPr lang="en-US" sz="1400"/>
              <a:t>commission</a:t>
            </a:r>
            <a:r>
              <a:rPr lang="en-US" sz="1400"/>
              <a:t> of S. Africa found found over 36,000 rape, murders, tortures and killings. </a:t>
            </a:r>
            <a:endParaRPr sz="1400"/>
          </a:p>
          <a:p>
            <a:pPr indent="-317500" lvl="0" marL="457200" rtl="0" algn="l">
              <a:spcBef>
                <a:spcPts val="0"/>
              </a:spcBef>
              <a:spcAft>
                <a:spcPts val="0"/>
              </a:spcAft>
              <a:buSzPts val="1400"/>
              <a:buAutoNum type="arabicParenBoth"/>
            </a:pPr>
            <a:r>
              <a:rPr lang="en-US" sz="1400"/>
              <a:t>Roughly 20 million African’s were taken from homes to be sold as slaves. Most died before they even made it across the middle passage; those that did, weren’t saved but lived lives of slavery. </a:t>
            </a:r>
            <a:endParaRPr sz="1400"/>
          </a:p>
          <a:p>
            <a:pPr indent="0" lvl="0" marL="0" rtl="0" algn="l">
              <a:spcBef>
                <a:spcPts val="0"/>
              </a:spcBef>
              <a:spcAft>
                <a:spcPts val="0"/>
              </a:spcAft>
              <a:buNone/>
            </a:pPr>
            <a:r>
              <a:rPr lang="en-US" sz="1400"/>
              <a:t>This goes on and on. </a:t>
            </a:r>
            <a:endParaRPr sz="1400"/>
          </a:p>
          <a:p>
            <a:pPr indent="0" lvl="0" marL="0" rtl="0" algn="l">
              <a:spcBef>
                <a:spcPts val="0"/>
              </a:spcBef>
              <a:spcAft>
                <a:spcPts val="0"/>
              </a:spcAft>
              <a:buNone/>
            </a:pPr>
            <a:r>
              <a:rPr lang="en-US" sz="1400"/>
              <a:t>It occured over and over, DR Congo, ISIS/Taliban, Sadaam Hussein’s IRAQ, British empire in Tasmania, the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In every continent, in every century we find rape, genocide, war, massacres. The ancient world, from Babylon, Persians, Greeks, Romans… </a:t>
            </a:r>
            <a:r>
              <a:rPr b="1" lang="en-US" sz="1400"/>
              <a:t>this is what humans do. </a:t>
            </a:r>
            <a:endParaRPr b="1" sz="1400"/>
          </a:p>
          <a:p>
            <a:pPr indent="0" lvl="0" marL="0" rtl="0" algn="l">
              <a:spcBef>
                <a:spcPts val="0"/>
              </a:spcBef>
              <a:spcAft>
                <a:spcPts val="0"/>
              </a:spcAft>
              <a:buNone/>
            </a:pPr>
            <a:r>
              <a:t/>
            </a:r>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b238f96af4_1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b238f96af4_1_1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It is like that most of the people who committed these acts were just going along with the policies and practices of other humans. Dislike of “the other” fueled justification for seeing them as other and eradicating them. Katz argues that it was “ordinary” people that carried out the policies of Hitler, Mau, turned a blind eye. </a:t>
            </a:r>
            <a:r>
              <a:rPr b="1" lang="en-US" sz="1400"/>
              <a:t>It doesn’t take many steps before we engage in the same </a:t>
            </a:r>
            <a:endParaRPr b="1"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238f96af4_1_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238f96af4_1_1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Langon Gilkey used to believe in the innate goodness of humans until he was placed in a concentration camp. “Nothing indicates so clearly the fixed belief in the innate goodness of humans as does this confidence that when the chips are down, and we are revealed for what we ‘really are’ we will all be good to each other. Nothing could be so totally in error. . (p92)</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In the western world we have most of our </a:t>
            </a:r>
            <a:r>
              <a:rPr lang="en-US" sz="1400"/>
              <a:t>basic </a:t>
            </a:r>
            <a:r>
              <a:rPr b="1" lang="en-US" sz="1400"/>
              <a:t>needs met, even the poor...</a:t>
            </a:r>
            <a:r>
              <a:rPr lang="en-US" sz="1400"/>
              <a:t>so we don’t have to face the horrific reality of invading warlords from across the river. </a:t>
            </a:r>
            <a:r>
              <a:rPr b="1" lang="en-US" sz="1400"/>
              <a:t>Our capacity to kill and harm each other is very much a part of us. </a:t>
            </a:r>
            <a:endParaRPr b="1"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238f96af4_1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b238f96af4_1_1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solidFill>
                  <a:srgbClr val="E06666"/>
                </a:solidFill>
              </a:rPr>
              <a:t>Antedeluvian violence.</a:t>
            </a:r>
            <a:r>
              <a:rPr b="1" lang="en-US" sz="1400"/>
              <a:t> </a:t>
            </a:r>
            <a:r>
              <a:rPr lang="en-US" sz="1400"/>
              <a:t>Murder rate in prehistoric times was much higher than we might think. </a:t>
            </a:r>
            <a:r>
              <a:rPr b="1" lang="en-US" sz="1400"/>
              <a:t>The idea that modern society has corrupted modern humans is not accurate. Humanity always has and still has this capcity. </a:t>
            </a:r>
            <a:endParaRPr b="1"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b238f96af4_1_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b238f96af4_1_1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Volunteers who signed up for the experiment , were told to shock another person (an actor) if they answered a question wrong. As long as the scientist told them to issue the shock they were willing to do so. In very high cases this included a shock that could possibly kill the “patient”. This </a:t>
            </a:r>
            <a:r>
              <a:rPr lang="en-US" sz="1400"/>
              <a:t>experiment</a:t>
            </a:r>
            <a:r>
              <a:rPr lang="en-US" sz="1400"/>
              <a:t> has been confirmed multiple times with even higher rates. </a:t>
            </a:r>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b238f96af4_1_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b238f96af4_1_1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t>They certainly word, but don’t due to self protection and interest. </a:t>
            </a:r>
            <a:r>
              <a:rPr lang="en-US" sz="1400"/>
              <a:t>Due to self interest. </a:t>
            </a:r>
            <a:r>
              <a:rPr b="1" lang="en-US" sz="1400">
                <a:solidFill>
                  <a:schemeClr val="dk1"/>
                </a:solidFill>
              </a:rPr>
              <a:t>Cain, Lamech (when there are no laws)</a:t>
            </a:r>
            <a:endParaRPr b="1" sz="14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Humans are capable of some good things; that is the result of the image of God in us. We aren’t as evil as we could be. </a:t>
            </a:r>
            <a:r>
              <a:rPr b="1" lang="en-US" sz="1400"/>
              <a:t>But there is deep capacity for evil in all of us. </a:t>
            </a:r>
            <a:r>
              <a:rPr b="1" lang="en-US" sz="1400">
                <a:solidFill>
                  <a:schemeClr val="accent5"/>
                </a:solidFill>
              </a:rPr>
              <a:t>Human government and restraint of evil is a grace of God. </a:t>
            </a:r>
            <a:endParaRPr b="1" sz="1400">
              <a:solidFill>
                <a:schemeClr val="accent5"/>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Cases that will not bring us notariety, and could truly cost us—but that are right—are less common. </a:t>
            </a: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b238f96af4_1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b238f96af4_1_1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None are righteous no-not one. </a:t>
            </a:r>
            <a:endParaRPr sz="1400"/>
          </a:p>
          <a:p>
            <a:pPr indent="0" lvl="0" marL="0" rtl="0" algn="l">
              <a:spcBef>
                <a:spcPts val="0"/>
              </a:spcBef>
              <a:spcAft>
                <a:spcPts val="0"/>
              </a:spcAft>
              <a:buNone/>
            </a:pPr>
            <a:r>
              <a:rPr lang="en-US" sz="1400"/>
              <a:t>Jesus doesn’t present humans as misguided that just need a little help. We are sinners that need to admit the truth about ourselves and turn to God for help. </a:t>
            </a:r>
            <a:endParaRPr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solidFill>
                  <a:srgbClr val="FF0000"/>
                </a:solidFill>
              </a:rPr>
              <a:t>Looking at the race as a whole, and our history, what does the </a:t>
            </a:r>
            <a:r>
              <a:rPr b="1" i="1" lang="en-US" sz="1400">
                <a:solidFill>
                  <a:srgbClr val="4A86E8"/>
                </a:solidFill>
              </a:rPr>
              <a:t>evidence</a:t>
            </a:r>
            <a:r>
              <a:rPr b="1" i="1" lang="en-US" sz="1400">
                <a:solidFill>
                  <a:srgbClr val="FF0000"/>
                </a:solidFill>
              </a:rPr>
              <a:t> </a:t>
            </a:r>
            <a:r>
              <a:rPr b="1" lang="en-US" sz="1400">
                <a:solidFill>
                  <a:srgbClr val="FF0000"/>
                </a:solidFill>
              </a:rPr>
              <a:t>imply? </a:t>
            </a:r>
            <a:endParaRPr b="1" sz="1400">
              <a:solidFill>
                <a:srgbClr val="FF0000"/>
              </a:solidFill>
            </a:endParaRPr>
          </a:p>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t>Christianity holds that there are no good people that bad things happen to. Just bad people whose sin you can’t see in the moment, and who if the tables were turned would and could do similar things. </a:t>
            </a:r>
            <a:endParaRPr b="1"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238f96af4_1_2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b238f96af4_1_2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Again it may not be logically possible to allow people to be fully human agents (who can image God) and constantly stop them at every turn from doing </a:t>
            </a:r>
            <a:r>
              <a:rPr b="1" lang="en-US" sz="1400"/>
              <a:t>what they would do if God didn’t stop them. </a:t>
            </a:r>
            <a:endParaRPr b="1" sz="1400"/>
          </a:p>
          <a:p>
            <a:pPr indent="0" lvl="0" marL="0" rtl="0" algn="l">
              <a:spcBef>
                <a:spcPts val="0"/>
              </a:spcBef>
              <a:spcAft>
                <a:spcPts val="0"/>
              </a:spcAft>
              <a:buNone/>
            </a:pPr>
            <a:r>
              <a:rPr b="1" lang="en-US" sz="1400">
                <a:solidFill>
                  <a:srgbClr val="CC0000"/>
                </a:solidFill>
              </a:rPr>
              <a:t>Jeremiah 31 says we need new hearts; we can’t follow God’s law without that. </a:t>
            </a:r>
            <a:endParaRPr b="1" sz="1400">
              <a:solidFill>
                <a:srgbClr val="CC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b="1" lang="en-US" sz="1400"/>
              <a:t>Christianity began as a middle eastern non-white, non-european fiath. Initially, the only people in the church were Jewish. </a:t>
            </a:r>
            <a:endParaRPr b="1" sz="1400"/>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Jesus parable of the good Samaritan: Breaks racial stereotypes by making the Samaritan the hero. (Lk 10:25)</a:t>
            </a:r>
            <a:endParaRPr sz="1400"/>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Jesus conversation with the Samaritan+woman, at the well. Against Jewish custom. (John 4) </a:t>
            </a:r>
            <a:endParaRPr sz="1400"/>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Matt 28:19 - Go make disciples of all nations. This isn’t just a Jewish religion. </a:t>
            </a:r>
            <a:endParaRPr sz="1400"/>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First hearers in Acts 2:5-11 “Parthians (Persians), Medes (Iranians), and Elamites (Iranians); residents of Mesopotamia (Iraq), Cappadocia (Turkey), Pontus (Turkey), Asia, and Phrygia (Turkey); Egyptians and Romans.”</a:t>
            </a:r>
            <a:endParaRPr sz="1400"/>
          </a:p>
          <a:p>
            <a:pPr indent="-267757" lvl="1" marL="1296458" rtl="0" algn="l">
              <a:lnSpc>
                <a:spcPct val="117999"/>
              </a:lnSpc>
              <a:spcBef>
                <a:spcPts val="0"/>
              </a:spcBef>
              <a:spcAft>
                <a:spcPts val="0"/>
              </a:spcAft>
              <a:buSzPts val="2200"/>
              <a:buFont typeface="Helvetica Neue"/>
              <a:buNone/>
            </a:pPr>
            <a:r>
              <a:t/>
            </a:r>
            <a:endParaRPr sz="1400">
              <a:latin typeface="Helvetica Neue"/>
              <a:ea typeface="Helvetica Neue"/>
              <a:cs typeface="Helvetica Neue"/>
              <a:sym typeface="Helvetica Neue"/>
            </a:endParaRPr>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Acts 8 - An Ethiopian converts and is the first to bring Christianity to Africa. </a:t>
            </a:r>
            <a:endParaRPr sz="1400"/>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Spread of Christianity in Ethiopia“</a:t>
            </a:r>
            <a:r>
              <a:rPr lang="en-US" sz="1400">
                <a:solidFill>
                  <a:schemeClr val="accent1"/>
                </a:solidFill>
              </a:rPr>
              <a:t>Semere T. Habtemariam, “Two Slave Brothers Birthed Africa’s Oldest State Church,” Christianity Today , May 17, 2018,  </a:t>
            </a:r>
            <a:r>
              <a:rPr lang="en-US" sz="1400" u="sng">
                <a:solidFill>
                  <a:schemeClr val="hlink"/>
                </a:solidFill>
                <a:hlinkClick r:id="rId2"/>
              </a:rPr>
              <a:t>https://www.christianitytoday.com/history/2018/may/africa-christianity-axum-empire-ethiopian-orthodox-tewahedo.html</a:t>
            </a:r>
            <a:r>
              <a:rPr lang="en-US" sz="1400">
                <a:solidFill>
                  <a:schemeClr val="accent1"/>
                </a:solidFill>
              </a:rPr>
              <a:t> </a:t>
            </a:r>
            <a:endParaRPr sz="1400">
              <a:solidFill>
                <a:schemeClr val="accent1"/>
              </a:solidFill>
            </a:endParaRPr>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“Christianity took root in Egypt in the first century and spread by the second century to Tunisia, the Sudan, and other parts of Africa.”</a:t>
            </a:r>
            <a:endParaRPr sz="1400"/>
          </a:p>
          <a:p>
            <a:pPr indent="-356657" lvl="1" marL="1296458"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One of the most famous and influential church fathers (Augustine of Hippo) was from North Africa</a:t>
            </a:r>
            <a:endParaRPr sz="1400"/>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60% of the population of </a:t>
            </a:r>
            <a:r>
              <a:rPr lang="en-US" sz="1400"/>
              <a:t>Sub Saharan</a:t>
            </a:r>
            <a:r>
              <a:rPr lang="en-US" sz="1400">
                <a:latin typeface="Helvetica Neue"/>
                <a:ea typeface="Helvetica Neue"/>
                <a:cs typeface="Helvetica Neue"/>
                <a:sym typeface="Helvetica Neue"/>
              </a:rPr>
              <a:t> Africa identifies as Christian. </a:t>
            </a:r>
            <a:endParaRPr sz="1400"/>
          </a:p>
          <a:p>
            <a:pPr indent="-356657" lvl="1" marL="1296458"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“See </a:t>
            </a:r>
            <a:r>
              <a:rPr lang="en-US" sz="1400">
                <a:solidFill>
                  <a:schemeClr val="accent1"/>
                </a:solidFill>
              </a:rPr>
              <a:t>“The Future of World Religions: Population Growth Projections, 2015–2050,” Pew Research Center, April 2, 2015,  </a:t>
            </a:r>
            <a:r>
              <a:rPr lang="en-US" sz="1400" u="sng">
                <a:solidFill>
                  <a:schemeClr val="hlink"/>
                </a:solidFill>
                <a:hlinkClick r:id="rId3"/>
              </a:rPr>
              <a:t>https://www.pewforum.org/2015/04/02/religious-projections-2010-2050/</a:t>
            </a:r>
            <a:r>
              <a:rPr lang="en-US" sz="1400">
                <a:solidFill>
                  <a:schemeClr val="accent1"/>
                </a:solidFill>
              </a:rPr>
              <a:t> </a:t>
            </a:r>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238f96af4_1_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238f96af4_1_1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SzPts val="1200"/>
              <a:buAutoNum type="arabicPeriod"/>
            </a:pPr>
            <a:r>
              <a:rPr b="1" lang="en-US" sz="1200"/>
              <a:t>In the history of scripture God comes into the story time and time again. </a:t>
            </a:r>
            <a:endParaRPr b="1" sz="1200">
              <a:solidFill>
                <a:srgbClr val="134F5C"/>
              </a:solidFill>
            </a:endParaRPr>
          </a:p>
          <a:p>
            <a:pPr indent="-304800" lvl="0" marL="457200" rtl="0" algn="l">
              <a:spcBef>
                <a:spcPts val="0"/>
              </a:spcBef>
              <a:spcAft>
                <a:spcPts val="0"/>
              </a:spcAft>
              <a:buClr>
                <a:srgbClr val="134F5C"/>
              </a:buClr>
              <a:buSzPts val="1200"/>
              <a:buAutoNum type="arabicPeriod"/>
            </a:pPr>
            <a:r>
              <a:rPr b="1" lang="en-US" sz="1200">
                <a:solidFill>
                  <a:srgbClr val="134F5C"/>
                </a:solidFill>
              </a:rPr>
              <a:t>God comes to Bethlehm, Ramah.. </a:t>
            </a:r>
            <a:r>
              <a:rPr b="1" lang="en-US" sz="1200">
                <a:solidFill>
                  <a:srgbClr val="E06666"/>
                </a:solidFill>
              </a:rPr>
              <a:t>In christ God is personally in the story now… fleeing for his own life. </a:t>
            </a:r>
            <a:endParaRPr b="1" sz="1200">
              <a:solidFill>
                <a:srgbClr val="E06666"/>
              </a:solidFill>
            </a:endParaRPr>
          </a:p>
          <a:p>
            <a:pPr indent="-304800" lvl="0" marL="457200" rtl="0" algn="l">
              <a:spcBef>
                <a:spcPts val="0"/>
              </a:spcBef>
              <a:spcAft>
                <a:spcPts val="0"/>
              </a:spcAft>
              <a:buClr>
                <a:srgbClr val="9900FF"/>
              </a:buClr>
              <a:buSzPts val="1200"/>
              <a:buAutoNum type="arabicPeriod"/>
            </a:pPr>
            <a:r>
              <a:rPr b="1" lang="en-US" sz="1200">
                <a:solidFill>
                  <a:srgbClr val="9900FF"/>
                </a:solidFill>
              </a:rPr>
              <a:t>Here we see the beauty of the Trinity - and incarnaton. </a:t>
            </a:r>
            <a:endParaRPr b="1" sz="1200">
              <a:solidFill>
                <a:srgbClr val="9900FF"/>
              </a:solidFill>
            </a:endParaRPr>
          </a:p>
          <a:p>
            <a:pPr indent="-304800" lvl="0" marL="457200" rtl="0" algn="l">
              <a:spcBef>
                <a:spcPts val="0"/>
              </a:spcBef>
              <a:spcAft>
                <a:spcPts val="0"/>
              </a:spcAft>
              <a:buSzPts val="1200"/>
              <a:buAutoNum type="arabicPeriod"/>
            </a:pPr>
            <a:r>
              <a:rPr b="1" lang="en-US" sz="1200"/>
              <a:t>John 11 - </a:t>
            </a:r>
            <a:r>
              <a:rPr b="1" lang="en-US" sz="1200">
                <a:solidFill>
                  <a:srgbClr val="0000FF"/>
                </a:solidFill>
              </a:rPr>
              <a:t>Jesus lets lazarus die so he can come stand with Martha, Mary at the tomb and say “</a:t>
            </a:r>
            <a:r>
              <a:rPr b="1" lang="en-US" sz="1200">
                <a:solidFill>
                  <a:srgbClr val="FF0000"/>
                </a:solidFill>
              </a:rPr>
              <a:t>THE ANSWER IS NOT PREVENTING EVIL, ITS RESURRECTION” </a:t>
            </a:r>
            <a:endParaRPr b="1" sz="1200">
              <a:solidFill>
                <a:srgbClr val="FF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b238f96af4_1_2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b238f96af4_1_2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Ultimately why do we die? Because we are cut off from the source of all of life. God To undo death we must be reunited to God - and that won’t happen without cleansing us from sin, freeing us from the guilt of sin, changing our hearts from within. </a:t>
            </a:r>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b240ecb0a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b240ecb0a8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1 Cor 15:55-57 Oh death where is your sting, grave where is your victory.</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AutoNum type="arabicPeriod"/>
            </a:pPr>
            <a:r>
              <a:rPr lang="en-US" sz="1400"/>
              <a:t>If you  had 10 lifetimes to rebuild what you lost it </a:t>
            </a:r>
            <a:r>
              <a:rPr lang="en-US" sz="1400"/>
              <a:t>wouldn't</a:t>
            </a:r>
            <a:r>
              <a:rPr lang="en-US" sz="1400"/>
              <a:t> be so bad - but you don’t.</a:t>
            </a:r>
            <a:endParaRPr sz="1400"/>
          </a:p>
          <a:p>
            <a:pPr indent="-317500" lvl="0" marL="457200" rtl="0" algn="l">
              <a:spcBef>
                <a:spcPts val="0"/>
              </a:spcBef>
              <a:spcAft>
                <a:spcPts val="0"/>
              </a:spcAft>
              <a:buSzPts val="1400"/>
              <a:buAutoNum type="arabicPeriod"/>
            </a:pPr>
            <a:r>
              <a:rPr lang="en-US" sz="1400"/>
              <a:t>If you knew those who died would come back to life (or wouldn’t die) war would not be so bad (more like a riot) </a:t>
            </a:r>
            <a:endParaRPr sz="1400"/>
          </a:p>
          <a:p>
            <a:pPr indent="-317500" lvl="0" marL="457200" rtl="0" algn="l">
              <a:spcBef>
                <a:spcPts val="0"/>
              </a:spcBef>
              <a:spcAft>
                <a:spcPts val="0"/>
              </a:spcAft>
              <a:buSzPts val="1400"/>
              <a:buAutoNum type="arabicPeriod"/>
            </a:pPr>
            <a:r>
              <a:rPr lang="en-US" sz="1400"/>
              <a:t>If we were surrounded by loved ones, loss wouldn’t be so bad. </a:t>
            </a:r>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b238f96af4_1_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b238f96af4_1_1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Willing to do it does not equal WANT to do it. </a:t>
            </a:r>
            <a:endParaRPr sz="1400"/>
          </a:p>
          <a:p>
            <a:pPr indent="0" lvl="0" marL="0" rtl="0" algn="l">
              <a:spcBef>
                <a:spcPts val="0"/>
              </a:spcBef>
              <a:spcAft>
                <a:spcPts val="0"/>
              </a:spcAft>
              <a:buNone/>
            </a:pPr>
            <a:r>
              <a:rPr lang="en-US" sz="1400"/>
              <a:t>That weekend, Jesus friends were too tired to be with him in his pain. One of his close friends went out and committed suicide. His friends ran in his hour of need. One of his closest three friends completely denied him in public. The crowds that had followed him voted for his death. The moral leaders of the nation insisted he was a fraud. The government traded justice for a holiday tradition.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 Most of the </a:t>
            </a:r>
            <a:r>
              <a:rPr lang="en-US" sz="1400"/>
              <a:t>world's</a:t>
            </a:r>
            <a:r>
              <a:rPr lang="en-US" sz="1400">
                <a:latin typeface="Helvetica Neue"/>
                <a:ea typeface="Helvetica Neue"/>
                <a:cs typeface="Helvetica Neue"/>
                <a:sym typeface="Helvetica Neue"/>
              </a:rPr>
              <a:t> Christians are not white or Western any more. The number of white Christians is shrinking regularly. </a:t>
            </a:r>
            <a:endParaRPr sz="1400"/>
          </a:p>
          <a:p>
            <a:pPr indent="-196469" lvl="0" marL="279400" rtl="0" algn="l">
              <a:lnSpc>
                <a:spcPct val="117999"/>
              </a:lnSpc>
              <a:spcBef>
                <a:spcPts val="0"/>
              </a:spcBef>
              <a:spcAft>
                <a:spcPts val="0"/>
              </a:spcAft>
              <a:buSzPts val="1400"/>
              <a:buFont typeface="Helvetica Neue"/>
              <a:buChar char="*"/>
            </a:pPr>
            <a:r>
              <a:rPr lang="en-US" sz="1400"/>
              <a:t>Bloomberg columnist </a:t>
            </a:r>
            <a:r>
              <a:rPr lang="en-US" sz="1400">
                <a:latin typeface="Helvetica Neue"/>
                <a:ea typeface="Helvetica Neue"/>
                <a:cs typeface="Helvetica Neue"/>
                <a:sym typeface="Helvetica Neue"/>
              </a:rPr>
              <a:t>“Stephen Carter has observed, that for some strange reason the secular left exhibits “an all -too frequent weird refusal to acknowledge the demographics of Christianity.” </a:t>
            </a:r>
            <a:endParaRPr sz="1400"/>
          </a:p>
          <a:p>
            <a:pPr indent="-196469" lvl="1" marL="8890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What is the most “Christian” demographic in the US - black women. </a:t>
            </a:r>
            <a:endParaRPr sz="1400"/>
          </a:p>
          <a:p>
            <a:pPr indent="-196469" lvl="1" marL="8890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Globally, women of color are those most likely to be Christians. </a:t>
            </a:r>
            <a:endParaRPr sz="1400"/>
          </a:p>
          <a:p>
            <a:pPr indent="-196469" lvl="1" marL="8890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Carter implies that if you mock Christianity means you are  very much mocking women of color. </a:t>
            </a:r>
            <a:endParaRPr sz="1400"/>
          </a:p>
          <a:p>
            <a:pPr indent="-219900" lvl="2" marL="1498600" rtl="0" algn="l">
              <a:lnSpc>
                <a:spcPct val="117999"/>
              </a:lnSpc>
              <a:spcBef>
                <a:spcPts val="0"/>
              </a:spcBef>
              <a:spcAft>
                <a:spcPts val="0"/>
              </a:spcAft>
              <a:buClr>
                <a:srgbClr val="0076B9"/>
              </a:buClr>
              <a:buSzPts val="1400"/>
              <a:buFont typeface="Helvetica Neue"/>
              <a:buChar char="*"/>
            </a:pPr>
            <a:r>
              <a:rPr lang="en-US" sz="1400">
                <a:solidFill>
                  <a:srgbClr val="0076B9"/>
                </a:solidFill>
              </a:rPr>
              <a:t>“Stephen L. Carter, “The Ugly Coded Critique of Chick -fil -A’s Christianity,” Bloomberg , April 21, 2018, </a:t>
            </a:r>
            <a:r>
              <a:rPr lang="en-US" sz="1400" u="sng">
                <a:solidFill>
                  <a:schemeClr val="hlink"/>
                </a:solidFill>
                <a:hlinkClick r:id="rId2"/>
              </a:rPr>
              <a:t>https://www.msn.com/en-us/money/companies/the-ugly-coded-critique-of-chick-fil-as-christianity/ar-AAwg9Dg</a:t>
            </a:r>
            <a:r>
              <a:rPr lang="en-US" sz="1400">
                <a:solidFill>
                  <a:srgbClr val="0076B9"/>
                </a:solidFill>
              </a:rPr>
              <a:t> </a:t>
            </a:r>
            <a:r>
              <a:rPr lang="en-US" sz="1400">
                <a:solidFill>
                  <a:srgbClr val="0076B9"/>
                </a:solidFill>
              </a:rPr>
              <a:t>”</a:t>
            </a:r>
            <a:endParaRPr sz="1400"/>
          </a:p>
          <a:p>
            <a:pPr indent="0" lvl="0" marL="0" rtl="0" algn="l">
              <a:lnSpc>
                <a:spcPct val="117999"/>
              </a:lnSpc>
              <a:spcBef>
                <a:spcPts val="0"/>
              </a:spcBef>
              <a:spcAft>
                <a:spcPts val="0"/>
              </a:spcAft>
              <a:buNone/>
            </a:pPr>
            <a:r>
              <a:t/>
            </a:r>
            <a:endParaRPr sz="1400">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“while Sengmei deplores the ways Western culture was packaged with Christianity, she is equally clear about the positive effects of Christianization, particularly on the status of tribal women.”</a:t>
            </a:r>
            <a:endParaRPr sz="1400"/>
          </a:p>
          <a:p>
            <a:pPr indent="0" lvl="0" marL="0" rtl="0" algn="l">
              <a:lnSpc>
                <a:spcPct val="117999"/>
              </a:lnSpc>
              <a:spcBef>
                <a:spcPts val="0"/>
              </a:spcBef>
              <a:spcAft>
                <a:spcPts val="0"/>
              </a:spcAft>
              <a:buNone/>
            </a:pPr>
            <a:r>
              <a:t/>
            </a:r>
            <a:endParaRPr sz="1400">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Excerpt From: McLaughlin, Rebecca. “Confronting Christianity.” Apple Books.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Christianity was largely a middle eastern religion for centuries until Islam began military advances throughout the Middle East. </a:t>
            </a:r>
            <a:endParaRPr sz="1400">
              <a:latin typeface="Helvetica Neue"/>
              <a:ea typeface="Helvetica Neue"/>
              <a:cs typeface="Helvetica Neue"/>
              <a:sym typeface="Helvetica Neue"/>
            </a:endParaRPr>
          </a:p>
          <a:p>
            <a:pPr indent="-356657" lvl="0" marL="407457" rtl="0" algn="l">
              <a:lnSpc>
                <a:spcPct val="117999"/>
              </a:lnSpc>
              <a:spcBef>
                <a:spcPts val="0"/>
              </a:spcBef>
              <a:spcAft>
                <a:spcPts val="0"/>
              </a:spcAft>
              <a:buSzPts val="1400"/>
              <a:buAutoNum type="arabicPeriod"/>
            </a:pPr>
            <a:r>
              <a:rPr lang="en-US" sz="1400">
                <a:solidFill>
                  <a:srgbClr val="333333"/>
                </a:solidFill>
                <a:highlight>
                  <a:srgbClr val="FFFFFF"/>
                </a:highlight>
                <a:latin typeface="Arial"/>
                <a:ea typeface="Arial"/>
                <a:cs typeface="Arial"/>
                <a:sym typeface="Arial"/>
              </a:rPr>
              <a:t>Christians from the Middle East are frequently asked, ‘When did you or your family become Christians?’ It’s hard for them not to be irritated by the question, and some of them want to answer ‘On the day of Pentecost!’ (Colin Chapman)</a:t>
            </a:r>
            <a:r>
              <a:rPr lang="en-US" sz="1400" u="sng">
                <a:solidFill>
                  <a:schemeClr val="hlink"/>
                </a:solidFill>
                <a:highlight>
                  <a:srgbClr val="FFFFFF"/>
                </a:highlight>
                <a:latin typeface="Arial"/>
                <a:ea typeface="Arial"/>
                <a:cs typeface="Arial"/>
                <a:sym typeface="Arial"/>
                <a:hlinkClick r:id="rId2"/>
              </a:rPr>
              <a:t>https://journals.sagepub.com/doi/full/10.1177/0265378812439955</a:t>
            </a:r>
            <a:r>
              <a:rPr lang="en-US" sz="1400">
                <a:solidFill>
                  <a:srgbClr val="333333"/>
                </a:solidFill>
                <a:highlight>
                  <a:srgbClr val="FFFFFF"/>
                </a:highlight>
                <a:latin typeface="Arial"/>
                <a:ea typeface="Arial"/>
                <a:cs typeface="Arial"/>
                <a:sym typeface="Arial"/>
              </a:rPr>
              <a:t> </a:t>
            </a:r>
            <a:endParaRPr sz="1400"/>
          </a:p>
          <a:p>
            <a:pPr indent="-356657" lvl="0" marL="407457"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Iran - 1970s - estimate 500 Christians. After the 1980 Iranian revolution, oppression skyrocketed, many were disillusioned and many turned to Christianity. Hundreds of thousands have converted and Iran is perhaps the fasted growing segment of Christianity today. </a:t>
            </a:r>
            <a:endParaRPr sz="1400"/>
          </a:p>
          <a:p>
            <a:pPr indent="-356657" lvl="1" marL="1296458" rtl="0" algn="l">
              <a:lnSpc>
                <a:spcPct val="117999"/>
              </a:lnSpc>
              <a:spcBef>
                <a:spcPts val="0"/>
              </a:spcBef>
              <a:spcAft>
                <a:spcPts val="0"/>
              </a:spcAft>
              <a:buSzPts val="1400"/>
              <a:buFont typeface="Helvetica Neue"/>
              <a:buAutoNum type="arabicPeriod"/>
            </a:pPr>
            <a:r>
              <a:rPr lang="en-US" sz="1400">
                <a:latin typeface="Helvetica Neue"/>
                <a:ea typeface="Helvetica Neue"/>
                <a:cs typeface="Helvetica Neue"/>
                <a:sym typeface="Helvetica Neue"/>
              </a:rPr>
              <a:t>“</a:t>
            </a:r>
            <a:r>
              <a:rPr lang="en-US" sz="1400">
                <a:solidFill>
                  <a:schemeClr val="accent1"/>
                </a:solidFill>
              </a:rPr>
              <a:t>See Mark Howard, “The Story of Iran’s Church in Two Sentences,” The Gospel Coalition, July 30, 2016, https:// ​​​www ​​​.the ​​​gospel ​​​coalition ​​​.org ​​​/article ​​​/the​​​-story​​​-of​​​-the​​​-irans​​​-church​​​-in​​​-two​​​-sentences/ .</a:t>
            </a:r>
            <a:endParaRPr sz="1400">
              <a:solidFill>
                <a:schemeClr val="accent1"/>
              </a:solidFill>
            </a:endParaRPr>
          </a:p>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“In 1987, the Christian population of Iraq was estimated at 1.4 million (about 8 percent of the population). After the Gulf War, that number dropped dramatically. And since the rise of ISIS, some of the oldest Christian settlements have been entirely depopulated by persecution. ”</a:t>
            </a:r>
            <a:endParaRPr sz="1400"/>
          </a:p>
          <a:p>
            <a:pPr indent="0" lvl="0" marL="0" rtl="0" algn="l">
              <a:lnSpc>
                <a:spcPct val="117999"/>
              </a:lnSpc>
              <a:spcBef>
                <a:spcPts val="0"/>
              </a:spcBef>
              <a:spcAft>
                <a:spcPts val="0"/>
              </a:spcAft>
              <a:buNone/>
            </a:pPr>
            <a:r>
              <a:t/>
            </a:r>
            <a:endParaRPr sz="1400">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Most Indians are Hindu (most Hindus are Indian) - contrast to the diversity of Christianity</a:t>
            </a:r>
            <a:endParaRPr sz="1400"/>
          </a:p>
          <a:p>
            <a:pPr indent="-196469" lvl="0" marL="2794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14% of Indians are Muslim (largest religious minority)</a:t>
            </a:r>
            <a:endParaRPr sz="1400"/>
          </a:p>
          <a:p>
            <a:pPr indent="-196469" lvl="0" marL="2794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2+% are Christians</a:t>
            </a:r>
            <a:endParaRPr sz="1400"/>
          </a:p>
          <a:p>
            <a:pPr indent="0" lvl="0" marL="0" rtl="0" algn="l">
              <a:lnSpc>
                <a:spcPct val="117999"/>
              </a:lnSpc>
              <a:spcBef>
                <a:spcPts val="0"/>
              </a:spcBef>
              <a:spcAft>
                <a:spcPts val="0"/>
              </a:spcAft>
              <a:buNone/>
            </a:pPr>
            <a:r>
              <a:t/>
            </a:r>
            <a:endParaRPr sz="1400">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Hindu nationalist movement wants Christianity out = British Imperialism (Christianity = western)</a:t>
            </a:r>
            <a:endParaRPr sz="1400"/>
          </a:p>
          <a:p>
            <a:pPr indent="0" lvl="0" marL="0" rtl="0" algn="l">
              <a:lnSpc>
                <a:spcPct val="117999"/>
              </a:lnSpc>
              <a:spcBef>
                <a:spcPts val="0"/>
              </a:spcBef>
              <a:spcAft>
                <a:spcPts val="0"/>
              </a:spcAft>
              <a:buNone/>
            </a:pPr>
            <a:r>
              <a:t/>
            </a:r>
            <a:endParaRPr sz="1400">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US" sz="1400"/>
              <a:t>However </a:t>
            </a:r>
            <a:r>
              <a:rPr lang="en-US" sz="1400">
                <a:latin typeface="Helvetica Neue"/>
                <a:ea typeface="Helvetica Neue"/>
                <a:cs typeface="Helvetica Neue"/>
                <a:sym typeface="Helvetica Neue"/>
              </a:rPr>
              <a:t>Christianity was in India BEFORE it was in Britain! </a:t>
            </a:r>
            <a:endParaRPr sz="1400"/>
          </a:p>
          <a:p>
            <a:pPr indent="-196469" lvl="0" marL="2794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Legend of Thomas Taking Christianity to South India</a:t>
            </a:r>
            <a:endParaRPr sz="1400"/>
          </a:p>
          <a:p>
            <a:pPr indent="-196469" lvl="0" marL="2794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“…there were well -established communities of Christians in S. India no later than the 3rd and 4th cent.” Maybe earlier. </a:t>
            </a:r>
            <a:endParaRPr sz="1400"/>
          </a:p>
          <a:p>
            <a:pPr indent="-196469" lvl="1" marL="889000" rtl="0" algn="l">
              <a:lnSpc>
                <a:spcPct val="117999"/>
              </a:lnSpc>
              <a:spcBef>
                <a:spcPts val="0"/>
              </a:spcBef>
              <a:spcAft>
                <a:spcPts val="0"/>
              </a:spcAft>
              <a:buClr>
                <a:schemeClr val="accent1"/>
              </a:buClr>
              <a:buSzPts val="1400"/>
              <a:buFont typeface="Helvetica Neue"/>
              <a:buChar char="*"/>
            </a:pPr>
            <a:r>
              <a:rPr lang="en-US" sz="1400">
                <a:solidFill>
                  <a:schemeClr val="accent1"/>
                </a:solidFill>
              </a:rPr>
              <a:t>“Robert Eric Frykenberg, Christianity in India: From Beginnings to the Present (Oxford: Oxford University Press, 2010), 115.”</a:t>
            </a:r>
            <a:endParaRPr sz="1400"/>
          </a:p>
          <a:p>
            <a:pPr indent="-201358" lvl="0" marL="292100" rtl="0" algn="l">
              <a:lnSpc>
                <a:spcPct val="117999"/>
              </a:lnSpc>
              <a:spcBef>
                <a:spcPts val="0"/>
              </a:spcBef>
              <a:spcAft>
                <a:spcPts val="0"/>
              </a:spcAft>
              <a:buClr>
                <a:srgbClr val="FFFFFF"/>
              </a:buClr>
              <a:buSzPts val="1400"/>
              <a:buFont typeface="Helvetica Neue"/>
              <a:buChar char="*"/>
            </a:pPr>
            <a:r>
              <a:rPr lang="en-US" sz="1400">
                <a:solidFill>
                  <a:srgbClr val="FFFFFF"/>
                </a:solidFill>
              </a:rPr>
              <a:t>Cast System In India is no longer supported and the president is from the lowest cast. Remains are strong though;</a:t>
            </a:r>
            <a:endParaRPr sz="1400">
              <a:solidFill>
                <a:srgbClr val="FFFFFF"/>
              </a:solidFill>
            </a:endParaRPr>
          </a:p>
          <a:p>
            <a:pPr indent="-201358" lvl="0" marL="292100" rtl="0" algn="l">
              <a:lnSpc>
                <a:spcPct val="117999"/>
              </a:lnSpc>
              <a:spcBef>
                <a:spcPts val="0"/>
              </a:spcBef>
              <a:spcAft>
                <a:spcPts val="0"/>
              </a:spcAft>
              <a:buClr>
                <a:srgbClr val="FFFFFF"/>
              </a:buClr>
              <a:buSzPts val="1400"/>
              <a:buFont typeface="Helvetica Neue"/>
              <a:buChar char="*"/>
            </a:pPr>
            <a:r>
              <a:rPr lang="en-US" sz="1400">
                <a:solidFill>
                  <a:srgbClr val="FFFFFF"/>
                </a:solidFill>
              </a:rPr>
              <a:t>Brahmans (mainly priests and intellectuals) are believed to have come from Brahma’s (creator) head; Kshatriyas (the warrior class), from his arms; Vaishyas (traders), from his thighs; and Sudras (menial workers), from Brahma’s feet. But there was also a group below the Sudras: the Dalits, or untouchables.” </a:t>
            </a:r>
            <a:r>
              <a:rPr lang="en-US" sz="1400"/>
              <a:t>From: McLaughlin, Rebecca. “Confronting Christianity.” Apple Books. </a:t>
            </a:r>
            <a:endParaRPr sz="1400"/>
          </a:p>
          <a:p>
            <a:pPr indent="-201358" lvl="0" marL="292100" rtl="0" algn="l">
              <a:lnSpc>
                <a:spcPct val="117999"/>
              </a:lnSpc>
              <a:spcBef>
                <a:spcPts val="0"/>
              </a:spcBef>
              <a:spcAft>
                <a:spcPts val="0"/>
              </a:spcAft>
              <a:buClr>
                <a:srgbClr val="016D01"/>
              </a:buClr>
              <a:buSzPts val="1400"/>
              <a:buFont typeface="Helvetica Neue"/>
              <a:buChar char="*"/>
            </a:pPr>
            <a:r>
              <a:rPr lang="en-US" sz="1400"/>
              <a:t>Christianity by contrast insists that all humans are equal - many of the poor  made up early Christian churches, but so did the rich. </a:t>
            </a:r>
            <a:endParaRPr sz="1400"/>
          </a:p>
          <a:p>
            <a:pPr indent="-201358" lvl="0" marL="292100" rtl="0" algn="l">
              <a:lnSpc>
                <a:spcPct val="117999"/>
              </a:lnSpc>
              <a:spcBef>
                <a:spcPts val="0"/>
              </a:spcBef>
              <a:spcAft>
                <a:spcPts val="0"/>
              </a:spcAft>
              <a:buSzPts val="1400"/>
              <a:buFont typeface="Helvetica Neue"/>
              <a:buChar char="*"/>
            </a:pPr>
            <a:r>
              <a:rPr lang="en-US" sz="1400"/>
              <a:t>Many of Indias Christians come from the poorest class</a:t>
            </a:r>
            <a:endParaRPr sz="1400"/>
          </a:p>
          <a:p>
            <a:pPr indent="-201358" lvl="0" marL="292100" rtl="0" algn="l">
              <a:lnSpc>
                <a:spcPct val="117999"/>
              </a:lnSpc>
              <a:spcBef>
                <a:spcPts val="0"/>
              </a:spcBef>
              <a:spcAft>
                <a:spcPts val="0"/>
              </a:spcAft>
              <a:buSzPts val="1400"/>
              <a:buFont typeface="Helvetica Neue"/>
              <a:buChar char="*"/>
            </a:pPr>
            <a:r>
              <a:rPr lang="en-US" sz="1400"/>
              <a:t>Unfortunately Christianity also has a heritage of spreading through European colonization and Rule. Often christian missionaries moved into countries with or after European armies.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There is a “A Nestorian monument inscribed with the date 781 was discovered near Xi’an, Shaanxi, in 1623. </a:t>
            </a:r>
            <a:r>
              <a:rPr lang="en-US" sz="1400">
                <a:solidFill>
                  <a:srgbClr val="0076B9"/>
                </a:solidFill>
              </a:rPr>
              <a:t>See Kathleen L. Lodwick, How Christianity Came to China: A Brief History (Minneapolis: Fortress, 2016), 2.”</a:t>
            </a:r>
            <a:endParaRPr sz="1400">
              <a:solidFill>
                <a:srgbClr val="0076B9"/>
              </a:solidFill>
            </a:endParaRPr>
          </a:p>
          <a:p>
            <a:pPr indent="-196469" lvl="0" marL="2794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Didn’t take hold for many centuries - suddenly Christianity has exploded in China. </a:t>
            </a:r>
            <a:endParaRPr sz="1400"/>
          </a:p>
          <a:p>
            <a:pPr indent="-196469" lvl="1" marL="8890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2010 population was estimated at </a:t>
            </a:r>
            <a:r>
              <a:rPr lang="en-US" sz="1400"/>
              <a:t>68 million</a:t>
            </a:r>
            <a:endParaRPr sz="1400"/>
          </a:p>
          <a:p>
            <a:pPr indent="-196469" lvl="1" marL="8890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“Fenggang Yang predict that there will be more Christians in China than in the United States by 2030, and that China could be a majority -Christian country by 2050”</a:t>
            </a:r>
            <a:endParaRPr sz="1400"/>
          </a:p>
          <a:p>
            <a:pPr indent="-196469" lvl="1" marL="8890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a:t>
            </a:r>
            <a:r>
              <a:rPr lang="en-US" sz="1400">
                <a:solidFill>
                  <a:srgbClr val="0076B9"/>
                </a:solidFill>
              </a:rPr>
              <a:t>Antonia Blumberg, “China on Track to Become World’s Largest Christian Country by 2025, Experts Say,” Huffpost , April 22, 2014, http:// ​​​www ​​​.huffington ​​​post ​​​.com ​​​/2014 ​​​/04 ​​​/22 ​​​/china​​​-largest​​​-christian​​​-country​​​_n​​​_5191910​​​.html .</a:t>
            </a:r>
            <a:endParaRPr sz="1400">
              <a:solidFill>
                <a:srgbClr val="0076B9"/>
              </a:solidFill>
            </a:endParaRPr>
          </a:p>
          <a:p>
            <a:pPr indent="-186690" lvl="1" marL="863600" rtl="0" algn="l">
              <a:lnSpc>
                <a:spcPct val="117999"/>
              </a:lnSpc>
              <a:spcBef>
                <a:spcPts val="0"/>
              </a:spcBef>
              <a:spcAft>
                <a:spcPts val="0"/>
              </a:spcAft>
              <a:buClr>
                <a:srgbClr val="0076B9"/>
              </a:buClr>
              <a:buSzPts val="1400"/>
              <a:buFont typeface="Helvetica Neue"/>
              <a:buChar char="*"/>
            </a:pPr>
            <a:r>
              <a:rPr lang="en-US" sz="1400">
                <a:solidFill>
                  <a:srgbClr val="0076B9"/>
                </a:solidFill>
              </a:rPr>
              <a:t> For commentary on this, see Jamil Anderlini, “The Rise of Christianity in China,” Financial Times , November 7, ​​​201​​​4. ​​​http ​​​s://www. ​​​ft.com/co ​​​ntent ​​​/a6d2​​​a690- ​​​6545-11e4-91b1-00144feabdc0 .”</a:t>
            </a:r>
            <a:endParaRPr sz="1400">
              <a:solidFill>
                <a:srgbClr val="0076B9"/>
              </a:solidFill>
            </a:endParaRPr>
          </a:p>
          <a:p>
            <a:pPr indent="-196469" lvl="0" marL="279400" rtl="0" algn="l">
              <a:lnSpc>
                <a:spcPct val="117999"/>
              </a:lnSpc>
              <a:spcBef>
                <a:spcPts val="0"/>
              </a:spcBef>
              <a:spcAft>
                <a:spcPts val="0"/>
              </a:spcAft>
              <a:buSzPts val="1400"/>
              <a:buFont typeface="Helvetica Neue"/>
              <a:buChar char="*"/>
            </a:pPr>
            <a:r>
              <a:rPr lang="en-US" sz="1400">
                <a:latin typeface="Helvetica Neue"/>
                <a:ea typeface="Helvetica Neue"/>
                <a:cs typeface="Helvetica Neue"/>
                <a:sym typeface="Helvetica Neue"/>
              </a:rPr>
              <a:t>S. Korea Christians (29% of the country) are fervent missionaries. They send out the second largest </a:t>
            </a:r>
            <a:endParaRPr sz="1400"/>
          </a:p>
          <a:p>
            <a:pPr indent="-196469" lvl="1" marL="889000" rtl="0" algn="l">
              <a:lnSpc>
                <a:spcPct val="117999"/>
              </a:lnSpc>
              <a:spcBef>
                <a:spcPts val="0"/>
              </a:spcBef>
              <a:spcAft>
                <a:spcPts val="0"/>
              </a:spcAft>
              <a:buClr>
                <a:srgbClr val="0076B9"/>
              </a:buClr>
              <a:buSzPts val="1400"/>
              <a:buFont typeface="Helvetica Neue"/>
              <a:buChar char="*"/>
            </a:pPr>
            <a:r>
              <a:rPr lang="en-US" sz="1400">
                <a:solidFill>
                  <a:srgbClr val="0076B9"/>
                </a:solidFill>
              </a:rPr>
              <a:t>“See “Over 27,000 Korean Missionaries Ministering Worldwide, according to Study,” Christianity Daily , June 8, 2016, http:// ​​​www ​​​.christianity ​​​daily ​​​.com ​​​/articles ​​​/8179 ​​​/20160608 ​​​/over​​​-27​​​-000​​​-korean​​​-missionaries​​​-ministering​​​-worldwide​​​-according​​​-study​​​.htm .”</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sz="1400">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US" sz="1400"/>
              <a:t>We have a mixed history of Christianity in this country. There are stories of forced conversion of Indians at the hands of conquistadors. Cruelties against indians. The attempted use of the Bible to support Slavery by Christians and even using scripture. </a:t>
            </a:r>
            <a:endParaRPr sz="1400"/>
          </a:p>
          <a:p>
            <a:pPr indent="-317500" lvl="0" marL="457200" rtl="0" algn="l">
              <a:lnSpc>
                <a:spcPct val="117999"/>
              </a:lnSpc>
              <a:spcBef>
                <a:spcPts val="0"/>
              </a:spcBef>
              <a:spcAft>
                <a:spcPts val="0"/>
              </a:spcAft>
              <a:buSzPts val="1400"/>
              <a:buChar char="●"/>
            </a:pPr>
            <a:r>
              <a:rPr lang="en-US" sz="1400"/>
              <a:t>None of those actions is actually essential or called for by Christiantiy. </a:t>
            </a:r>
            <a:r>
              <a:rPr b="1" lang="en-US" sz="1400"/>
              <a:t>The Bible is one of the most anti-racist books every. </a:t>
            </a:r>
            <a:endParaRPr b="1" sz="1400"/>
          </a:p>
          <a:p>
            <a:pPr indent="-317500" lvl="0" marL="457200" rtl="0" algn="l">
              <a:lnSpc>
                <a:spcPct val="117999"/>
              </a:lnSpc>
              <a:spcBef>
                <a:spcPts val="0"/>
              </a:spcBef>
              <a:spcAft>
                <a:spcPts val="0"/>
              </a:spcAft>
              <a:buSzPts val="1400"/>
              <a:buChar char="●"/>
            </a:pPr>
            <a:r>
              <a:rPr b="1" lang="en-US" sz="1400"/>
              <a:t>It was also Christians and primarily Christians who shifted the culture of the N. against slavery and brought it to an end </a:t>
            </a:r>
            <a:r>
              <a:rPr lang="en-US" sz="1400"/>
              <a:t>(Robert Foglin one of the foremost historians on slavery - </a:t>
            </a:r>
            <a:r>
              <a:rPr lang="en-US" sz="1400" u="sng">
                <a:solidFill>
                  <a:schemeClr val="hlink"/>
                </a:solidFill>
                <a:hlinkClick r:id="rId2"/>
              </a:rPr>
              <a:t>https://www.acton.org/pub/commentary/2019/04/17/secular-jew-makes-surprising-discovery-about-christians-and-american</a:t>
            </a:r>
            <a:r>
              <a:rPr lang="en-US" sz="1400"/>
              <a:t> )</a:t>
            </a:r>
            <a:endParaRPr sz="1400"/>
          </a:p>
          <a:p>
            <a:pPr indent="-317500" lvl="0" marL="457200" rtl="0" algn="l">
              <a:lnSpc>
                <a:spcPct val="117999"/>
              </a:lnSpc>
              <a:spcBef>
                <a:spcPts val="0"/>
              </a:spcBef>
              <a:spcAft>
                <a:spcPts val="0"/>
              </a:spcAft>
              <a:buSzPts val="1400"/>
              <a:buChar char="●"/>
            </a:pPr>
            <a:r>
              <a:rPr b="1" lang="en-US" sz="1400"/>
              <a:t>MLK took much of his inspiration for civil rights from the Gospels. </a:t>
            </a:r>
            <a:r>
              <a:rPr lang="en-US" sz="1400"/>
              <a:t>As a Christian minister many of his messages are full of scripture. </a:t>
            </a:r>
            <a:endParaRPr sz="1400"/>
          </a:p>
          <a:p>
            <a:pPr indent="-317500" lvl="0" marL="457200" rtl="0" algn="l">
              <a:lnSpc>
                <a:spcPct val="117999"/>
              </a:lnSpc>
              <a:spcBef>
                <a:spcPts val="0"/>
              </a:spcBef>
              <a:spcAft>
                <a:spcPts val="0"/>
              </a:spcAft>
              <a:buSzPts val="1400"/>
              <a:buChar char="●"/>
            </a:pPr>
            <a:r>
              <a:rPr lang="en-US" sz="1400"/>
              <a:t>Atheism as a worldview is most associated with white males.  </a:t>
            </a:r>
            <a:r>
              <a:rPr b="1" lang="en-US" sz="1400"/>
              <a:t> Christianity is being spread by other demographic groups. </a:t>
            </a:r>
            <a:endParaRPr b="1" sz="1400"/>
          </a:p>
          <a:p>
            <a:pPr indent="0" lvl="0" marL="0" rtl="0" algn="l">
              <a:lnSpc>
                <a:spcPct val="117999"/>
              </a:lnSpc>
              <a:spcBef>
                <a:spcPts val="0"/>
              </a:spcBef>
              <a:spcAft>
                <a:spcPts val="0"/>
              </a:spcAft>
              <a:buNone/>
            </a:pPr>
            <a:r>
              <a:rPr lang="en-US" sz="1400">
                <a:latin typeface="Helvetica Neue"/>
                <a:ea typeface="Helvetica Neue"/>
                <a:cs typeface="Helvetica Neue"/>
                <a:sym typeface="Helvetica Neue"/>
              </a:rPr>
              <a:t>Tim Keller (2017) - “The enormous energy of the churches in the global South and East has begun to spill over into the cities of North America, where a new, multiethnic evangelicalism is growing steadily. Non -Western missionaries have started thousands of new urban churches there since the nineteen -seventies . Here in New York City, even within Manhattan, I have seen scores of churches begun over the last fifteen years that are fully evangelical by our definition, only a minority of which are white”</a:t>
            </a:r>
            <a:endParaRPr sz="1400"/>
          </a:p>
          <a:p>
            <a:pPr indent="0" lvl="0" marL="0" rtl="0" algn="l">
              <a:lnSpc>
                <a:spcPct val="117999"/>
              </a:lnSpc>
              <a:spcBef>
                <a:spcPts val="0"/>
              </a:spcBef>
              <a:spcAft>
                <a:spcPts val="0"/>
              </a:spcAft>
              <a:buNone/>
            </a:pPr>
            <a:r>
              <a:rPr lang="en-US" sz="1400">
                <a:solidFill>
                  <a:srgbClr val="0076B9"/>
                </a:solidFill>
              </a:rPr>
              <a:t>* “Timothy Keller, “Can Evangelicalism Survive Donald Trump and Roy Moore?,” The New Yorker , December 19, 2017, https://​​​www​​​.new​​​yorker​​​.com​​​/news​​​/news​​​-desk​​​/can​​​-evangelicalism​​​-survive​​​-donald​​​-trump​​​-and​​​-roy​​​-moore.”</a:t>
            </a:r>
            <a:endParaRPr sz="1400"/>
          </a:p>
          <a:p>
            <a:pPr indent="0" lvl="0" marL="0" rtl="0" algn="l">
              <a:lnSpc>
                <a:spcPct val="117999"/>
              </a:lnSpc>
              <a:spcBef>
                <a:spcPts val="0"/>
              </a:spcBef>
              <a:spcAft>
                <a:spcPts val="0"/>
              </a:spcAft>
              <a:buNone/>
            </a:pPr>
            <a:r>
              <a:t/>
            </a:r>
            <a:endParaRPr sz="1400">
              <a:solidFill>
                <a:srgbClr val="0076B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3462"/>
        </a:solidFill>
      </p:bgPr>
    </p:bg>
    <p:spTree>
      <p:nvGrpSpPr>
        <p:cNvPr id="9" name="Shape 9"/>
        <p:cNvGrpSpPr/>
        <p:nvPr/>
      </p:nvGrpSpPr>
      <p:grpSpPr>
        <a:xfrm>
          <a:off x="0" y="0"/>
          <a:ext cx="0" cy="0"/>
          <a:chOff x="0" y="0"/>
          <a:chExt cx="0" cy="0"/>
        </a:xfrm>
      </p:grpSpPr>
      <p:sp>
        <p:nvSpPr>
          <p:cNvPr id="10" name="Google Shape;10;p2"/>
          <p:cNvSpPr txBox="1"/>
          <p:nvPr>
            <p:ph idx="1" type="body"/>
          </p:nvPr>
        </p:nvSpPr>
        <p:spPr>
          <a:xfrm>
            <a:off x="1201340" y="11847162"/>
            <a:ext cx="21971003" cy="636979"/>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FFFFFF"/>
              </a:buClr>
              <a:buSzPts val="3600"/>
              <a:buFont typeface="Helvetica Neue"/>
              <a:buNone/>
              <a:defRPr b="1" sz="3600">
                <a:solidFill>
                  <a:srgbClr val="FFFFFF"/>
                </a:solidFill>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1" name="Google Shape;11;p2"/>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12" name="Google Shape;12;p2"/>
          <p:cNvSpPr txBox="1"/>
          <p:nvPr>
            <p:ph idx="2" type="body"/>
          </p:nvPr>
        </p:nvSpPr>
        <p:spPr>
          <a:xfrm>
            <a:off x="1201342" y="7210490"/>
            <a:ext cx="21971001" cy="1905001"/>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chemeClr val="accent1"/>
              </a:buClr>
              <a:buSzPts val="5500"/>
              <a:buFont typeface="Helvetica Neue"/>
              <a:buNone/>
              <a:defRPr b="1" sz="5500">
                <a:solidFill>
                  <a:schemeClr val="accent1"/>
                </a:solidFill>
              </a:defRPr>
            </a:lvl1pPr>
            <a:lvl2pPr indent="-228600" lvl="1" marL="914400" algn="l">
              <a:lnSpc>
                <a:spcPct val="100000"/>
              </a:lnSpc>
              <a:spcBef>
                <a:spcPts val="0"/>
              </a:spcBef>
              <a:spcAft>
                <a:spcPts val="0"/>
              </a:spcAft>
              <a:buClr>
                <a:schemeClr val="accent1"/>
              </a:buClr>
              <a:buSzPts val="5500"/>
              <a:buFont typeface="Helvetica Neue"/>
              <a:buNone/>
              <a:defRPr b="1" sz="5500">
                <a:solidFill>
                  <a:schemeClr val="accent1"/>
                </a:solidFill>
              </a:defRPr>
            </a:lvl2pPr>
            <a:lvl3pPr indent="-228600" lvl="2" marL="1371600" algn="l">
              <a:lnSpc>
                <a:spcPct val="100000"/>
              </a:lnSpc>
              <a:spcBef>
                <a:spcPts val="0"/>
              </a:spcBef>
              <a:spcAft>
                <a:spcPts val="0"/>
              </a:spcAft>
              <a:buClr>
                <a:schemeClr val="accent1"/>
              </a:buClr>
              <a:buSzPts val="5500"/>
              <a:buFont typeface="Helvetica Neue"/>
              <a:buNone/>
              <a:defRPr b="1" sz="5500">
                <a:solidFill>
                  <a:schemeClr val="accent1"/>
                </a:solidFill>
              </a:defRPr>
            </a:lvl3pPr>
            <a:lvl4pPr indent="-228600" lvl="3" marL="1828800" algn="l">
              <a:lnSpc>
                <a:spcPct val="100000"/>
              </a:lnSpc>
              <a:spcBef>
                <a:spcPts val="0"/>
              </a:spcBef>
              <a:spcAft>
                <a:spcPts val="0"/>
              </a:spcAft>
              <a:buClr>
                <a:schemeClr val="accent1"/>
              </a:buClr>
              <a:buSzPts val="5500"/>
              <a:buFont typeface="Helvetica Neue"/>
              <a:buNone/>
              <a:defRPr b="1" sz="5500">
                <a:solidFill>
                  <a:schemeClr val="accent1"/>
                </a:solidFill>
              </a:defRPr>
            </a:lvl4pPr>
            <a:lvl5pPr indent="-228600" lvl="4" marL="2286000" algn="l">
              <a:lnSpc>
                <a:spcPct val="100000"/>
              </a:lnSpc>
              <a:spcBef>
                <a:spcPts val="0"/>
              </a:spcBef>
              <a:spcAft>
                <a:spcPts val="0"/>
              </a:spcAft>
              <a:buClr>
                <a:schemeClr val="accent1"/>
              </a:buClr>
              <a:buSzPts val="5500"/>
              <a:buFont typeface="Helvetica Neue"/>
              <a:buNone/>
              <a:defRPr b="1" sz="5500">
                <a:solidFill>
                  <a:schemeClr val="accent1"/>
                </a:solidFill>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marR="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marR="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marR="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marR="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marR="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marR="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marR="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marR="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marR="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9" name="Shape 49"/>
        <p:cNvGrpSpPr/>
        <p:nvPr/>
      </p:nvGrpSpPr>
      <p:grpSpPr>
        <a:xfrm>
          <a:off x="0" y="0"/>
          <a:ext cx="0" cy="0"/>
          <a:chOff x="0" y="0"/>
          <a:chExt cx="0" cy="0"/>
        </a:xfrm>
      </p:grpSpPr>
      <p:sp>
        <p:nvSpPr>
          <p:cNvPr id="50" name="Google Shape;50;p11"/>
          <p:cNvSpPr txBox="1"/>
          <p:nvPr>
            <p:ph type="title"/>
          </p:nvPr>
        </p:nvSpPr>
        <p:spPr>
          <a:xfrm>
            <a:off x="1206500" y="952500"/>
            <a:ext cx="21971000" cy="1435100"/>
          </a:xfrm>
          <a:prstGeom prst="rect">
            <a:avLst/>
          </a:prstGeom>
          <a:noFill/>
          <a:ln>
            <a:noFill/>
          </a:ln>
        </p:spPr>
        <p:txBody>
          <a:bodyPr anchorCtr="0" anchor="t" bIns="50800" lIns="50800" spcFirstLastPara="1" rIns="50800" wrap="square" tIns="50800">
            <a:no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51" name="Google Shape;51;p11"/>
          <p:cNvSpPr txBox="1"/>
          <p:nvPr>
            <p:ph idx="1" type="body"/>
          </p:nvPr>
        </p:nvSpPr>
        <p:spPr>
          <a:xfrm>
            <a:off x="1206500" y="2247900"/>
            <a:ext cx="21971000" cy="934779"/>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2" name="Google Shape;52;p11"/>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3" name="Google Shape;53;p1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54" name="Shape 54"/>
        <p:cNvGrpSpPr/>
        <p:nvPr/>
      </p:nvGrpSpPr>
      <p:grpSpPr>
        <a:xfrm>
          <a:off x="0" y="0"/>
          <a:ext cx="0" cy="0"/>
          <a:chOff x="0" y="0"/>
          <a:chExt cx="0" cy="0"/>
        </a:xfrm>
      </p:grpSpPr>
      <p:sp>
        <p:nvSpPr>
          <p:cNvPr id="55" name="Google Shape;55;p12"/>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Autofit/>
          </a:bodyPr>
          <a:lstStyle>
            <a:lvl1pPr indent="-228600" lvl="0" marL="457200" algn="ctr">
              <a:lnSpc>
                <a:spcPct val="80000"/>
              </a:lnSpc>
              <a:spcBef>
                <a:spcPts val="0"/>
              </a:spcBef>
              <a:spcAft>
                <a:spcPts val="0"/>
              </a:spcAft>
              <a:buClr>
                <a:srgbClr val="004C7F"/>
              </a:buClr>
              <a:buSzPts val="25000"/>
              <a:buFont typeface="Helvetica Neue"/>
              <a:buNone/>
              <a:defRPr b="1" sz="25000">
                <a:solidFill>
                  <a:srgbClr val="004C7F"/>
                </a:solidFill>
              </a:defRPr>
            </a:lvl1pPr>
            <a:lvl2pPr indent="-228600" lvl="1" marL="914400" algn="ctr">
              <a:lnSpc>
                <a:spcPct val="80000"/>
              </a:lnSpc>
              <a:spcBef>
                <a:spcPts val="0"/>
              </a:spcBef>
              <a:spcAft>
                <a:spcPts val="0"/>
              </a:spcAft>
              <a:buClr>
                <a:srgbClr val="004C7F"/>
              </a:buClr>
              <a:buSzPts val="25000"/>
              <a:buFont typeface="Helvetica Neue"/>
              <a:buNone/>
              <a:defRPr b="1" sz="25000">
                <a:solidFill>
                  <a:srgbClr val="004C7F"/>
                </a:solidFill>
              </a:defRPr>
            </a:lvl2pPr>
            <a:lvl3pPr indent="-228600" lvl="2" marL="1371600" algn="ctr">
              <a:lnSpc>
                <a:spcPct val="80000"/>
              </a:lnSpc>
              <a:spcBef>
                <a:spcPts val="0"/>
              </a:spcBef>
              <a:spcAft>
                <a:spcPts val="0"/>
              </a:spcAft>
              <a:buClr>
                <a:srgbClr val="004C7F"/>
              </a:buClr>
              <a:buSzPts val="25000"/>
              <a:buFont typeface="Helvetica Neue"/>
              <a:buNone/>
              <a:defRPr b="1" sz="25000">
                <a:solidFill>
                  <a:srgbClr val="004C7F"/>
                </a:solidFill>
              </a:defRPr>
            </a:lvl3pPr>
            <a:lvl4pPr indent="-228600" lvl="3" marL="1828800" algn="ctr">
              <a:lnSpc>
                <a:spcPct val="80000"/>
              </a:lnSpc>
              <a:spcBef>
                <a:spcPts val="0"/>
              </a:spcBef>
              <a:spcAft>
                <a:spcPts val="0"/>
              </a:spcAft>
              <a:buClr>
                <a:srgbClr val="004C7F"/>
              </a:buClr>
              <a:buSzPts val="25000"/>
              <a:buFont typeface="Helvetica Neue"/>
              <a:buNone/>
              <a:defRPr b="1" sz="25000">
                <a:solidFill>
                  <a:srgbClr val="004C7F"/>
                </a:solidFill>
              </a:defRPr>
            </a:lvl4pPr>
            <a:lvl5pPr indent="-228600" lvl="4" marL="2286000" algn="ctr">
              <a:lnSpc>
                <a:spcPct val="80000"/>
              </a:lnSpc>
              <a:spcBef>
                <a:spcPts val="0"/>
              </a:spcBef>
              <a:spcAft>
                <a:spcPts val="0"/>
              </a:spcAft>
              <a:buClr>
                <a:srgbClr val="004C7F"/>
              </a:buClr>
              <a:buSzPts val="25000"/>
              <a:buFont typeface="Helvetica Neue"/>
              <a:buNone/>
              <a:defRPr b="1" sz="25000">
                <a:solidFill>
                  <a:srgbClr val="004C7F"/>
                </a:solidFill>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6" name="Google Shape;56;p12"/>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7" name="Google Shape;57;p1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8" name="Shape 58"/>
        <p:cNvGrpSpPr/>
        <p:nvPr/>
      </p:nvGrpSpPr>
      <p:grpSpPr>
        <a:xfrm>
          <a:off x="0" y="0"/>
          <a:ext cx="0" cy="0"/>
          <a:chOff x="0" y="0"/>
          <a:chExt cx="0" cy="0"/>
        </a:xfrm>
      </p:grpSpPr>
      <p:sp>
        <p:nvSpPr>
          <p:cNvPr id="59" name="Google Shape;59;p13"/>
          <p:cNvSpPr txBox="1"/>
          <p:nvPr>
            <p:ph idx="1" type="body"/>
          </p:nvPr>
        </p:nvSpPr>
        <p:spPr>
          <a:xfrm>
            <a:off x="2480825" y="10675453"/>
            <a:ext cx="20149252" cy="636979"/>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0" name="Google Shape;60;p13"/>
          <p:cNvSpPr txBox="1"/>
          <p:nvPr>
            <p:ph idx="2" type="body"/>
          </p:nvPr>
        </p:nvSpPr>
        <p:spPr>
          <a:xfrm>
            <a:off x="1753923" y="4939860"/>
            <a:ext cx="20876153" cy="3836280"/>
          </a:xfrm>
          <a:prstGeom prst="rect">
            <a:avLst/>
          </a:prstGeom>
          <a:noFill/>
          <a:ln>
            <a:noFill/>
          </a:ln>
        </p:spPr>
        <p:txBody>
          <a:bodyPr anchorCtr="0" anchor="t" bIns="50800" lIns="50800" spcFirstLastPara="1" rIns="50800" wrap="square" tIns="50800">
            <a:noAutofit/>
          </a:bodyPr>
          <a:lstStyle>
            <a:lvl1pPr indent="-228600" lvl="0" marL="4572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1" name="Google Shape;61;p1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62" name="Shape 62"/>
        <p:cNvGrpSpPr/>
        <p:nvPr/>
      </p:nvGrpSpPr>
      <p:grpSpPr>
        <a:xfrm>
          <a:off x="0" y="0"/>
          <a:ext cx="0" cy="0"/>
          <a:chOff x="0" y="0"/>
          <a:chExt cx="0" cy="0"/>
        </a:xfrm>
      </p:grpSpPr>
      <p:sp>
        <p:nvSpPr>
          <p:cNvPr id="63" name="Google Shape;63;p14"/>
          <p:cNvSpPr/>
          <p:nvPr>
            <p:ph idx="2" type="pic"/>
          </p:nvPr>
        </p:nvSpPr>
        <p:spPr>
          <a:xfrm>
            <a:off x="15436505" y="1270000"/>
            <a:ext cx="8167167" cy="5422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4" name="Google Shape;64;p14"/>
          <p:cNvSpPr/>
          <p:nvPr>
            <p:ph idx="3" type="pic"/>
          </p:nvPr>
        </p:nvSpPr>
        <p:spPr>
          <a:xfrm>
            <a:off x="15461772" y="7085972"/>
            <a:ext cx="8148414" cy="543227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5" name="Google Shape;65;p14"/>
          <p:cNvSpPr/>
          <p:nvPr>
            <p:ph idx="4" type="pic"/>
          </p:nvPr>
        </p:nvSpPr>
        <p:spPr>
          <a:xfrm>
            <a:off x="-124635" y="1270000"/>
            <a:ext cx="16859219" cy="1123947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6" name="Google Shape;66;p1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7" name="Shape 67"/>
        <p:cNvGrpSpPr/>
        <p:nvPr/>
      </p:nvGrpSpPr>
      <p:grpSpPr>
        <a:xfrm>
          <a:off x="0" y="0"/>
          <a:ext cx="0" cy="0"/>
          <a:chOff x="0" y="0"/>
          <a:chExt cx="0" cy="0"/>
        </a:xfrm>
      </p:grpSpPr>
      <p:sp>
        <p:nvSpPr>
          <p:cNvPr id="68" name="Google Shape;68;p15"/>
          <p:cNvSpPr/>
          <p:nvPr>
            <p:ph idx="2" type="pic"/>
          </p:nvPr>
        </p:nvSpPr>
        <p:spPr>
          <a:xfrm>
            <a:off x="0" y="-1270000"/>
            <a:ext cx="24384001" cy="162560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9" name="Google Shape;69;p1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marR="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marR="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marR="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marR="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marR="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marR="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marR="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marR="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marR="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0" name="Shape 70"/>
        <p:cNvGrpSpPr/>
        <p:nvPr/>
      </p:nvGrpSpPr>
      <p:grpSpPr>
        <a:xfrm>
          <a:off x="0" y="0"/>
          <a:ext cx="0" cy="0"/>
          <a:chOff x="0" y="0"/>
          <a:chExt cx="0" cy="0"/>
        </a:xfrm>
      </p:grpSpPr>
      <p:sp>
        <p:nvSpPr>
          <p:cNvPr id="71" name="Google Shape;71;p1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ype="tx">
  <p:cSld name="TITLE_AND_BODY">
    <p:bg>
      <p:bgPr>
        <a:solidFill>
          <a:srgbClr val="003462"/>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Autofit/>
          </a:bodyPr>
          <a:lstStyle>
            <a:lvl1pPr lvl="0" algn="l">
              <a:lnSpc>
                <a:spcPct val="80000"/>
              </a:lnSpc>
              <a:spcBef>
                <a:spcPts val="0"/>
              </a:spcBef>
              <a:spcAft>
                <a:spcPts val="0"/>
              </a:spcAft>
              <a:buClr>
                <a:srgbClr val="FFFFFF"/>
              </a:buClr>
              <a:buSzPts val="11600"/>
              <a:buFont typeface="Helvetica Neue"/>
              <a:buNone/>
              <a:defRPr b="0" sz="11600">
                <a:solidFill>
                  <a:srgbClr val="FFFFFF"/>
                </a:solidFill>
                <a:latin typeface="Helvetica Neue"/>
                <a:ea typeface="Helvetica Neue"/>
                <a:cs typeface="Helvetica Neue"/>
                <a:sym typeface="Helvetica Neu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16" name="Google Shape;16;p3"/>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noAutofit/>
          </a:bodyPr>
          <a:lstStyle>
            <a:lvl1pPr indent="0" lvl="0" marL="0" marR="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marR="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marR="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marR="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marR="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marR="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marR="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marR="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marR="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7" name="Shape 17"/>
        <p:cNvGrpSpPr/>
        <p:nvPr/>
      </p:nvGrpSpPr>
      <p:grpSpPr>
        <a:xfrm>
          <a:off x="0" y="0"/>
          <a:ext cx="0" cy="0"/>
          <a:chOff x="0" y="0"/>
          <a:chExt cx="0" cy="0"/>
        </a:xfrm>
      </p:grpSpPr>
      <p:sp>
        <p:nvSpPr>
          <p:cNvPr id="18" name="Google Shape;18;p4"/>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9" name="Google Shape;19;p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20" name="Shape 20"/>
        <p:cNvGrpSpPr/>
        <p:nvPr/>
      </p:nvGrpSpPr>
      <p:grpSpPr>
        <a:xfrm>
          <a:off x="0" y="0"/>
          <a:ext cx="0" cy="0"/>
          <a:chOff x="0" y="0"/>
          <a:chExt cx="0" cy="0"/>
        </a:xfrm>
      </p:grpSpPr>
      <p:sp>
        <p:nvSpPr>
          <p:cNvPr id="21" name="Google Shape;21;p5"/>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Autofit/>
          </a:bodyPr>
          <a:lstStyle>
            <a:lvl1pPr indent="-228600" lvl="0" marL="4572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2" name="Google Shape;22;p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23" name="Shape 23"/>
        <p:cNvGrpSpPr/>
        <p:nvPr/>
      </p:nvGrpSpPr>
      <p:grpSpPr>
        <a:xfrm>
          <a:off x="0" y="0"/>
          <a:ext cx="0" cy="0"/>
          <a:chOff x="0" y="0"/>
          <a:chExt cx="0" cy="0"/>
        </a:xfrm>
      </p:grpSpPr>
      <p:sp>
        <p:nvSpPr>
          <p:cNvPr id="24" name="Google Shape;24;p6"/>
          <p:cNvSpPr/>
          <p:nvPr>
            <p:ph idx="2" type="pic"/>
          </p:nvPr>
        </p:nvSpPr>
        <p:spPr>
          <a:xfrm>
            <a:off x="0" y="-1270000"/>
            <a:ext cx="24384001" cy="162560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5" name="Google Shape;25;p6"/>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26" name="Google Shape;26;p6"/>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7" name="Google Shape;27;p6"/>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FFFFFF"/>
              </a:buClr>
              <a:buSzPts val="5500"/>
              <a:buFont typeface="Helvetica Neue"/>
              <a:buNone/>
              <a:defRPr b="1" sz="5500">
                <a:solidFill>
                  <a:srgbClr val="FFFFFF"/>
                </a:solidFill>
              </a:defRPr>
            </a:lvl1pPr>
            <a:lvl2pPr indent="-228600" lvl="1" marL="914400" algn="l">
              <a:lnSpc>
                <a:spcPct val="100000"/>
              </a:lnSpc>
              <a:spcBef>
                <a:spcPts val="0"/>
              </a:spcBef>
              <a:spcAft>
                <a:spcPts val="0"/>
              </a:spcAft>
              <a:buClr>
                <a:srgbClr val="FFFFFF"/>
              </a:buClr>
              <a:buSzPts val="5500"/>
              <a:buFont typeface="Helvetica Neue"/>
              <a:buNone/>
              <a:defRPr b="1" sz="5500">
                <a:solidFill>
                  <a:srgbClr val="FFFFFF"/>
                </a:solidFill>
              </a:defRPr>
            </a:lvl2pPr>
            <a:lvl3pPr indent="-228600" lvl="2" marL="1371600" algn="l">
              <a:lnSpc>
                <a:spcPct val="100000"/>
              </a:lnSpc>
              <a:spcBef>
                <a:spcPts val="0"/>
              </a:spcBef>
              <a:spcAft>
                <a:spcPts val="0"/>
              </a:spcAft>
              <a:buClr>
                <a:srgbClr val="FFFFFF"/>
              </a:buClr>
              <a:buSzPts val="5500"/>
              <a:buFont typeface="Helvetica Neue"/>
              <a:buNone/>
              <a:defRPr b="1" sz="5500">
                <a:solidFill>
                  <a:srgbClr val="FFFFFF"/>
                </a:solidFill>
              </a:defRPr>
            </a:lvl3pPr>
            <a:lvl4pPr indent="-228600" lvl="3" marL="1828800" algn="l">
              <a:lnSpc>
                <a:spcPct val="100000"/>
              </a:lnSpc>
              <a:spcBef>
                <a:spcPts val="0"/>
              </a:spcBef>
              <a:spcAft>
                <a:spcPts val="0"/>
              </a:spcAft>
              <a:buClr>
                <a:srgbClr val="FFFFFF"/>
              </a:buClr>
              <a:buSzPts val="5500"/>
              <a:buFont typeface="Helvetica Neue"/>
              <a:buNone/>
              <a:defRPr b="1" sz="5500">
                <a:solidFill>
                  <a:srgbClr val="FFFFFF"/>
                </a:solidFill>
              </a:defRPr>
            </a:lvl4pPr>
            <a:lvl5pPr indent="-228600" lvl="4" marL="2286000" algn="l">
              <a:lnSpc>
                <a:spcPct val="100000"/>
              </a:lnSpc>
              <a:spcBef>
                <a:spcPts val="0"/>
              </a:spcBef>
              <a:spcAft>
                <a:spcPts val="0"/>
              </a:spcAft>
              <a:buClr>
                <a:srgbClr val="FFFFFF"/>
              </a:buClr>
              <a:buSzPts val="5500"/>
              <a:buFont typeface="Helvetica Neue"/>
              <a:buNone/>
              <a:defRPr b="1" sz="5500">
                <a:solidFill>
                  <a:srgbClr val="FFFFFF"/>
                </a:solidFill>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8" name="Google Shape;28;p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marR="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marR="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marR="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marR="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marR="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marR="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marR="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marR="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marR="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29" name="Shape 29"/>
        <p:cNvGrpSpPr/>
        <p:nvPr/>
      </p:nvGrpSpPr>
      <p:grpSpPr>
        <a:xfrm>
          <a:off x="0" y="0"/>
          <a:ext cx="0" cy="0"/>
          <a:chOff x="0" y="0"/>
          <a:chExt cx="0" cy="0"/>
        </a:xfrm>
      </p:grpSpPr>
      <p:sp>
        <p:nvSpPr>
          <p:cNvPr id="30" name="Google Shape;30;p7"/>
          <p:cNvSpPr/>
          <p:nvPr>
            <p:ph idx="2" type="pic"/>
          </p:nvPr>
        </p:nvSpPr>
        <p:spPr>
          <a:xfrm>
            <a:off x="9226574" y="1270000"/>
            <a:ext cx="16840151" cy="1118443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31" name="Google Shape;31;p7"/>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32" name="Google Shape;32;p7"/>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3" name="Google Shape;33;p7"/>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4" name="Shape 34"/>
        <p:cNvGrpSpPr/>
        <p:nvPr/>
      </p:nvGrpSpPr>
      <p:grpSpPr>
        <a:xfrm>
          <a:off x="0" y="0"/>
          <a:ext cx="0" cy="0"/>
          <a:chOff x="0" y="0"/>
          <a:chExt cx="0" cy="0"/>
        </a:xfrm>
      </p:grpSpPr>
      <p:sp>
        <p:nvSpPr>
          <p:cNvPr id="35" name="Google Shape;35;p8"/>
          <p:cNvSpPr txBox="1"/>
          <p:nvPr>
            <p:ph type="title"/>
          </p:nvPr>
        </p:nvSpPr>
        <p:spPr>
          <a:xfrm>
            <a:off x="1206500" y="952500"/>
            <a:ext cx="21971000" cy="1433163"/>
          </a:xfrm>
          <a:prstGeom prst="rect">
            <a:avLst/>
          </a:prstGeom>
          <a:noFill/>
          <a:ln>
            <a:noFill/>
          </a:ln>
        </p:spPr>
        <p:txBody>
          <a:bodyPr anchorCtr="0" anchor="t" bIns="50800" lIns="50800" spcFirstLastPara="1" rIns="50800" wrap="square" tIns="50800">
            <a:no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36" name="Google Shape;36;p8"/>
          <p:cNvSpPr txBox="1"/>
          <p:nvPr>
            <p:ph idx="1" type="body"/>
          </p:nvPr>
        </p:nvSpPr>
        <p:spPr>
          <a:xfrm>
            <a:off x="1206500" y="2245962"/>
            <a:ext cx="21971000" cy="934780"/>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 name="Google Shape;37;p8"/>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8" name="Google Shape;38;p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9" name="Shape 39"/>
        <p:cNvGrpSpPr/>
        <p:nvPr/>
      </p:nvGrpSpPr>
      <p:grpSpPr>
        <a:xfrm>
          <a:off x="0" y="0"/>
          <a:ext cx="0" cy="0"/>
          <a:chOff x="0" y="0"/>
          <a:chExt cx="0" cy="0"/>
        </a:xfrm>
      </p:grpSpPr>
      <p:sp>
        <p:nvSpPr>
          <p:cNvPr id="40" name="Google Shape;40;p9"/>
          <p:cNvSpPr txBox="1"/>
          <p:nvPr>
            <p:ph idx="1" type="body"/>
          </p:nvPr>
        </p:nvSpPr>
        <p:spPr>
          <a:xfrm>
            <a:off x="1206500" y="2247900"/>
            <a:ext cx="9779000" cy="934779"/>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1" name="Google Shape;41;p9"/>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2" name="Google Shape;42;p9"/>
          <p:cNvSpPr/>
          <p:nvPr>
            <p:ph idx="3" type="pic"/>
          </p:nvPr>
        </p:nvSpPr>
        <p:spPr>
          <a:xfrm>
            <a:off x="8432800" y="1263848"/>
            <a:ext cx="16850010" cy="1118820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43" name="Google Shape;43;p9"/>
          <p:cNvSpPr txBox="1"/>
          <p:nvPr>
            <p:ph type="title"/>
          </p:nvPr>
        </p:nvSpPr>
        <p:spPr>
          <a:xfrm>
            <a:off x="1206500" y="952500"/>
            <a:ext cx="9779000" cy="1435100"/>
          </a:xfrm>
          <a:prstGeom prst="rect">
            <a:avLst/>
          </a:prstGeom>
          <a:noFill/>
          <a:ln>
            <a:noFill/>
          </a:ln>
        </p:spPr>
        <p:txBody>
          <a:bodyPr anchorCtr="0" anchor="t" bIns="50800" lIns="50800" spcFirstLastPara="1" rIns="50800" wrap="square" tIns="50800">
            <a:no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44" name="Google Shape;44;p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10"/>
          <p:cNvSpPr txBox="1"/>
          <p:nvPr>
            <p:ph type="title"/>
          </p:nvPr>
        </p:nvSpPr>
        <p:spPr>
          <a:xfrm>
            <a:off x="1206500" y="952500"/>
            <a:ext cx="21971000" cy="1434949"/>
          </a:xfrm>
          <a:prstGeom prst="rect">
            <a:avLst/>
          </a:prstGeom>
          <a:noFill/>
          <a:ln>
            <a:noFill/>
          </a:ln>
        </p:spPr>
        <p:txBody>
          <a:bodyPr anchorCtr="0" anchor="t" bIns="50800" lIns="50800" spcFirstLastPara="1" rIns="50800" wrap="square" tIns="50800">
            <a:no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p:txBody>
      </p:sp>
      <p:sp>
        <p:nvSpPr>
          <p:cNvPr id="47" name="Google Shape;47;p10"/>
          <p:cNvSpPr txBox="1"/>
          <p:nvPr>
            <p:ph idx="1" type="body"/>
          </p:nvPr>
        </p:nvSpPr>
        <p:spPr>
          <a:xfrm>
            <a:off x="1206500" y="2247900"/>
            <a:ext cx="21971000" cy="934779"/>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8" name="Google Shape;48;p1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06500" y="952500"/>
            <a:ext cx="21971000" cy="1433163"/>
          </a:xfrm>
          <a:prstGeom prst="rect">
            <a:avLst/>
          </a:prstGeom>
          <a:noFill/>
          <a:ln>
            <a:noFill/>
          </a:ln>
        </p:spPr>
        <p:txBody>
          <a:bodyPr anchorCtr="0" anchor="t" bIns="50800" lIns="50800" spcFirstLastPara="1" rIns="50800" wrap="square" tIns="50800">
            <a:noAutofit/>
          </a:bodyPr>
          <a:lstStyle>
            <a:lvl1pPr lvl="0"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4C7F"/>
              </a:buClr>
              <a:buSzPts val="8500"/>
              <a:buFont typeface="Helvetica Neue"/>
              <a:buNone/>
              <a:defRPr b="1" i="0" sz="8500" u="none" cap="none" strike="noStrike">
                <a:solidFill>
                  <a:srgbClr val="004C7F"/>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idx="1" type="body"/>
          </p:nvPr>
        </p:nvSpPr>
        <p:spPr>
          <a:xfrm>
            <a:off x="1201340" y="11847162"/>
            <a:ext cx="21971003" cy="636979"/>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FFFFFF"/>
              </a:buClr>
              <a:buSzPts val="3600"/>
              <a:buFont typeface="Helvetica Neue"/>
              <a:buNone/>
            </a:pPr>
            <a:r>
              <a:rPr lang="en-US"/>
              <a:t>Jesse Gentile</a:t>
            </a:r>
            <a:endParaRPr b="1" sz="3600">
              <a:solidFill>
                <a:srgbClr val="FFFFFF"/>
              </a:solidFill>
            </a:endParaRPr>
          </a:p>
        </p:txBody>
      </p:sp>
      <p:sp>
        <p:nvSpPr>
          <p:cNvPr id="77" name="Google Shape;77;p17"/>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Autofit/>
          </a:bodyPr>
          <a:lstStyle/>
          <a:p>
            <a:pPr indent="0" lvl="0" marL="0" marR="0" rtl="0" algn="l">
              <a:lnSpc>
                <a:spcPct val="80000"/>
              </a:lnSpc>
              <a:spcBef>
                <a:spcPts val="0"/>
              </a:spcBef>
              <a:spcAft>
                <a:spcPts val="0"/>
              </a:spcAft>
              <a:buClr>
                <a:srgbClr val="FFFFFF"/>
              </a:buClr>
              <a:buSzPts val="11600"/>
              <a:buFont typeface="Helvetica Neue"/>
              <a:buNone/>
            </a:pPr>
            <a:r>
              <a:rPr lang="en-US" sz="11600">
                <a:solidFill>
                  <a:srgbClr val="FFFFFF"/>
                </a:solidFill>
              </a:rPr>
              <a:t>Christmas Gift</a:t>
            </a:r>
            <a:endParaRPr/>
          </a:p>
        </p:txBody>
      </p:sp>
      <p:sp>
        <p:nvSpPr>
          <p:cNvPr id="78" name="Google Shape;78;p17"/>
          <p:cNvSpPr txBox="1"/>
          <p:nvPr>
            <p:ph idx="4294967295" type="subTitle"/>
          </p:nvPr>
        </p:nvSpPr>
        <p:spPr>
          <a:xfrm>
            <a:off x="1201342" y="7210490"/>
            <a:ext cx="21971001" cy="1905001"/>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chemeClr val="accent1"/>
              </a:buClr>
              <a:buSzPts val="5500"/>
              <a:buFont typeface="Helvetica Neue"/>
              <a:buNone/>
            </a:pPr>
            <a:r>
              <a:rPr b="1" lang="en-US" sz="5500">
                <a:solidFill>
                  <a:schemeClr val="accent1"/>
                </a:solidFill>
              </a:rPr>
              <a:t>How the advent of Jesus holds clues </a:t>
            </a:r>
            <a:br>
              <a:rPr b="1" lang="en-US" sz="5500">
                <a:solidFill>
                  <a:schemeClr val="accent1"/>
                </a:solidFill>
              </a:rPr>
            </a:br>
            <a:r>
              <a:rPr b="1" lang="en-US" sz="5500">
                <a:solidFill>
                  <a:schemeClr val="accent1"/>
                </a:solidFill>
              </a:rPr>
              <a:t>to some of Christianities hardest challenges. </a:t>
            </a:r>
            <a:endParaRPr b="1" i="0" sz="5500" u="none" cap="none" strike="noStrike">
              <a:solidFill>
                <a:schemeClr val="accent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lang="en-US"/>
              <a:t>1 John 4:14  “We have seen and testify that the Father has sent his Son to be the </a:t>
            </a:r>
            <a:r>
              <a:rPr b="1" lang="en-US"/>
              <a:t>Savior of the world…</a:t>
            </a:r>
            <a:r>
              <a:rPr lang="en-US"/>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p:nvPr/>
        </p:nvSpPr>
        <p:spPr>
          <a:xfrm rot="-5400000">
            <a:off x="13631400" y="3836250"/>
            <a:ext cx="6718200" cy="6653100"/>
          </a:xfrm>
          <a:prstGeom prst="triangle">
            <a:avLst>
              <a:gd fmla="val 51006" name="adj"/>
            </a:avLst>
          </a:prstGeom>
          <a:solidFill>
            <a:schemeClr val="lt2"/>
          </a:solidFill>
          <a:ln cap="flat" cmpd="sng" w="152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7"/>
          <p:cNvSpPr/>
          <p:nvPr/>
        </p:nvSpPr>
        <p:spPr>
          <a:xfrm rot="-5400000">
            <a:off x="10061825" y="2350950"/>
            <a:ext cx="2742300" cy="9471300"/>
          </a:xfrm>
          <a:prstGeom prst="triangle">
            <a:avLst>
              <a:gd fmla="val 48721" name="adj"/>
            </a:avLst>
          </a:prstGeom>
          <a:solidFill>
            <a:schemeClr val="lt2"/>
          </a:solidFill>
          <a:ln cap="flat" cmpd="sng" w="152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p:nvPr/>
        </p:nvSpPr>
        <p:spPr>
          <a:xfrm rot="-5400000">
            <a:off x="6627275" y="4257300"/>
            <a:ext cx="871500" cy="5658600"/>
          </a:xfrm>
          <a:prstGeom prst="triangle">
            <a:avLst>
              <a:gd fmla="val 51006" name="adj"/>
            </a:avLst>
          </a:prstGeom>
          <a:solidFill>
            <a:schemeClr val="lt2"/>
          </a:solidFill>
          <a:ln cap="flat" cmpd="sng" w="152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flipH="1" rot="-5400000">
            <a:off x="11098151" y="-8790575"/>
            <a:ext cx="2245200" cy="22775400"/>
          </a:xfrm>
          <a:prstGeom prst="curvedRightArrow">
            <a:avLst>
              <a:gd fmla="val 25000" name="adj1"/>
              <a:gd fmla="val 50000" name="adj2"/>
              <a:gd fmla="val 25000" name="adj3"/>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7"/>
          <p:cNvSpPr txBox="1"/>
          <p:nvPr/>
        </p:nvSpPr>
        <p:spPr>
          <a:xfrm rot="-5400000">
            <a:off x="-1403250" y="6559825"/>
            <a:ext cx="4647900" cy="8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500">
                <a:latin typeface="Helvetica Neue"/>
                <a:ea typeface="Helvetica Neue"/>
                <a:cs typeface="Helvetica Neue"/>
                <a:sym typeface="Helvetica Neue"/>
              </a:rPr>
              <a:t>CREATION</a:t>
            </a:r>
            <a:endParaRPr b="1" sz="6500">
              <a:latin typeface="Helvetica Neue"/>
              <a:ea typeface="Helvetica Neue"/>
              <a:cs typeface="Helvetica Neue"/>
              <a:sym typeface="Helvetica Neue"/>
            </a:endParaRPr>
          </a:p>
        </p:txBody>
      </p:sp>
      <p:sp>
        <p:nvSpPr>
          <p:cNvPr id="149" name="Google Shape;149;p27"/>
          <p:cNvSpPr txBox="1"/>
          <p:nvPr/>
        </p:nvSpPr>
        <p:spPr>
          <a:xfrm rot="-5400000">
            <a:off x="18884525" y="6683250"/>
            <a:ext cx="4998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700">
                <a:latin typeface="Helvetica Neue"/>
                <a:ea typeface="Helvetica Neue"/>
                <a:cs typeface="Helvetica Neue"/>
                <a:sym typeface="Helvetica Neue"/>
              </a:rPr>
              <a:t>NEW CREATION</a:t>
            </a:r>
            <a:endParaRPr b="1" sz="6700">
              <a:latin typeface="Helvetica Neue"/>
              <a:ea typeface="Helvetica Neue"/>
              <a:cs typeface="Helvetica Neue"/>
              <a:sym typeface="Helvetica Neue"/>
            </a:endParaRPr>
          </a:p>
        </p:txBody>
      </p:sp>
      <p:sp>
        <p:nvSpPr>
          <p:cNvPr id="150" name="Google Shape;150;p27"/>
          <p:cNvSpPr txBox="1"/>
          <p:nvPr/>
        </p:nvSpPr>
        <p:spPr>
          <a:xfrm rot="-5400000">
            <a:off x="2252450" y="6683250"/>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FALL</a:t>
            </a:r>
            <a:endParaRPr b="1" sz="6100">
              <a:latin typeface="Helvetica Neue"/>
              <a:ea typeface="Helvetica Neue"/>
              <a:cs typeface="Helvetica Neue"/>
              <a:sym typeface="Helvetica Neue"/>
            </a:endParaRPr>
          </a:p>
        </p:txBody>
      </p:sp>
      <p:sp>
        <p:nvSpPr>
          <p:cNvPr id="151" name="Google Shape;151;p27"/>
          <p:cNvSpPr/>
          <p:nvPr/>
        </p:nvSpPr>
        <p:spPr>
          <a:xfrm rot="5400000">
            <a:off x="1652588" y="5992575"/>
            <a:ext cx="2766300" cy="2046600"/>
          </a:xfrm>
          <a:prstGeom prst="triangle">
            <a:avLst>
              <a:gd fmla="val 51006" name="adj"/>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p:nvPr/>
        </p:nvSpPr>
        <p:spPr>
          <a:xfrm>
            <a:off x="9541575" y="6068725"/>
            <a:ext cx="806700" cy="178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p:nvPr/>
        </p:nvSpPr>
        <p:spPr>
          <a:xfrm>
            <a:off x="15830800" y="5715450"/>
            <a:ext cx="806700" cy="276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txBox="1"/>
          <p:nvPr/>
        </p:nvSpPr>
        <p:spPr>
          <a:xfrm>
            <a:off x="4853063" y="8779350"/>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Abrhamic</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Covenant</a:t>
            </a:r>
            <a:endParaRPr b="1" sz="6100">
              <a:latin typeface="Helvetica Neue"/>
              <a:ea typeface="Helvetica Neue"/>
              <a:cs typeface="Helvetica Neue"/>
              <a:sym typeface="Helvetica Neue"/>
            </a:endParaRPr>
          </a:p>
        </p:txBody>
      </p:sp>
      <p:sp>
        <p:nvSpPr>
          <p:cNvPr id="155" name="Google Shape;155;p27"/>
          <p:cNvSpPr txBox="1"/>
          <p:nvPr/>
        </p:nvSpPr>
        <p:spPr>
          <a:xfrm>
            <a:off x="15641825" y="1060587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New </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Covenant</a:t>
            </a:r>
            <a:endParaRPr b="1" sz="6100">
              <a:latin typeface="Helvetica Neue"/>
              <a:ea typeface="Helvetica Neue"/>
              <a:cs typeface="Helvetica Neue"/>
              <a:sym typeface="Helvetica Neue"/>
            </a:endParaRPr>
          </a:p>
        </p:txBody>
      </p:sp>
      <p:sp>
        <p:nvSpPr>
          <p:cNvPr id="156" name="Google Shape;156;p27"/>
          <p:cNvSpPr txBox="1"/>
          <p:nvPr/>
        </p:nvSpPr>
        <p:spPr>
          <a:xfrm>
            <a:off x="10713225" y="896682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Davidic</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Covenant</a:t>
            </a:r>
            <a:endParaRPr b="1" sz="6100">
              <a:latin typeface="Helvetica Neue"/>
              <a:ea typeface="Helvetica Neue"/>
              <a:cs typeface="Helvetica Neue"/>
              <a:sym typeface="Helvetica Neue"/>
            </a:endParaRPr>
          </a:p>
        </p:txBody>
      </p:sp>
      <p:sp>
        <p:nvSpPr>
          <p:cNvPr id="157" name="Google Shape;157;p27"/>
          <p:cNvSpPr txBox="1"/>
          <p:nvPr/>
        </p:nvSpPr>
        <p:spPr>
          <a:xfrm>
            <a:off x="20061713" y="1076797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Rev 5</a:t>
            </a:r>
            <a:endParaRPr b="1" sz="6100">
              <a:latin typeface="Helvetica Neue"/>
              <a:ea typeface="Helvetica Neue"/>
              <a:cs typeface="Helvetica Neue"/>
              <a:sym typeface="Helvetica Neue"/>
            </a:endParaRPr>
          </a:p>
        </p:txBody>
      </p:sp>
      <p:sp>
        <p:nvSpPr>
          <p:cNvPr id="158" name="Google Shape;158;p27"/>
          <p:cNvSpPr txBox="1"/>
          <p:nvPr/>
        </p:nvSpPr>
        <p:spPr>
          <a:xfrm>
            <a:off x="15133125" y="291302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Isa 42:6</a:t>
            </a:r>
            <a:endParaRPr b="1" sz="6100">
              <a:latin typeface="Helvetica Neue"/>
              <a:ea typeface="Helvetica Neue"/>
              <a:cs typeface="Helvetica Neue"/>
              <a:sym typeface="Helvetica Neue"/>
            </a:endParaRPr>
          </a:p>
          <a:p>
            <a:pPr indent="0" lvl="0" marL="0" rtl="0" algn="ctr">
              <a:spcBef>
                <a:spcPts val="0"/>
              </a:spcBef>
              <a:spcAft>
                <a:spcPts val="0"/>
              </a:spcAft>
              <a:buNone/>
            </a:pPr>
            <a:r>
              <a:rPr b="1" lang="en-US" sz="6100">
                <a:latin typeface="Helvetica Neue"/>
                <a:ea typeface="Helvetica Neue"/>
                <a:cs typeface="Helvetica Neue"/>
                <a:sym typeface="Helvetica Neue"/>
              </a:rPr>
              <a:t>Isa 49</a:t>
            </a:r>
            <a:endParaRPr b="1" sz="6100">
              <a:latin typeface="Helvetica Neue"/>
              <a:ea typeface="Helvetica Neue"/>
              <a:cs typeface="Helvetica Neue"/>
              <a:sym typeface="Helvetica Neue"/>
            </a:endParaRPr>
          </a:p>
        </p:txBody>
      </p:sp>
      <p:sp>
        <p:nvSpPr>
          <p:cNvPr id="159" name="Google Shape;159;p27"/>
          <p:cNvSpPr txBox="1"/>
          <p:nvPr/>
        </p:nvSpPr>
        <p:spPr>
          <a:xfrm>
            <a:off x="5690813" y="563272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Gen. 12:1-3</a:t>
            </a:r>
            <a:endParaRPr b="1" sz="6100">
              <a:latin typeface="Helvetica Neue"/>
              <a:ea typeface="Helvetica Neue"/>
              <a:cs typeface="Helvetica Neue"/>
              <a:sym typeface="Helvetica Neue"/>
            </a:endParaRPr>
          </a:p>
        </p:txBody>
      </p:sp>
      <p:sp>
        <p:nvSpPr>
          <p:cNvPr id="160" name="Google Shape;160;p27"/>
          <p:cNvSpPr txBox="1"/>
          <p:nvPr/>
        </p:nvSpPr>
        <p:spPr>
          <a:xfrm>
            <a:off x="10348275" y="4587150"/>
            <a:ext cx="54825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Ex. 9:14, 16</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Ps 67, 96, 117</a:t>
            </a:r>
            <a:endParaRPr b="1" sz="61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lang="en-US"/>
              <a:t>In the incarnation we see God coming too all people in order to bring all the nations, not just Israel,  back into God’s presence from where they had been ejected.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1206496" y="4533900"/>
            <a:ext cx="21971100" cy="4648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2. How Can You Say There is Only One True Faith?</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0"/>
          <p:cNvPicPr preferRelativeResize="0"/>
          <p:nvPr/>
        </p:nvPicPr>
        <p:blipFill>
          <a:blip r:embed="rId3">
            <a:alphaModFix/>
          </a:blip>
          <a:stretch>
            <a:fillRect/>
          </a:stretch>
        </p:blipFill>
        <p:spPr>
          <a:xfrm>
            <a:off x="5449400" y="222575"/>
            <a:ext cx="13774051" cy="12704824"/>
          </a:xfrm>
          <a:prstGeom prst="rect">
            <a:avLst/>
          </a:prstGeom>
          <a:noFill/>
          <a:ln>
            <a:noFill/>
          </a:ln>
        </p:spPr>
      </p:pic>
      <p:sp>
        <p:nvSpPr>
          <p:cNvPr id="176" name="Google Shape;176;p30"/>
          <p:cNvSpPr txBox="1"/>
          <p:nvPr/>
        </p:nvSpPr>
        <p:spPr>
          <a:xfrm>
            <a:off x="701575" y="12715500"/>
            <a:ext cx="23682300" cy="10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750">
                <a:solidFill>
                  <a:srgbClr val="202122"/>
                </a:solidFill>
                <a:highlight>
                  <a:srgbClr val="F8F9FA"/>
                </a:highlight>
              </a:rPr>
              <a:t>"Blind men and elephant", </a:t>
            </a:r>
            <a:r>
              <a:rPr lang="en-US" sz="3600">
                <a:solidFill>
                  <a:srgbClr val="202122"/>
                </a:solidFill>
              </a:rPr>
              <a:t>from Martha Adelaide Holton &amp; Charles Madison Curry, </a:t>
            </a:r>
            <a:r>
              <a:rPr i="1" lang="en-US" sz="3600">
                <a:solidFill>
                  <a:srgbClr val="202122"/>
                </a:solidFill>
              </a:rPr>
              <a:t>Holton-Curry readers</a:t>
            </a:r>
            <a:r>
              <a:rPr lang="en-US" sz="3750">
                <a:solidFill>
                  <a:srgbClr val="202122"/>
                </a:solidFill>
                <a:highlight>
                  <a:srgbClr val="F8F9FA"/>
                </a:highlight>
              </a:rPr>
              <a:t>, 1914.</a:t>
            </a:r>
            <a:endParaRPr sz="4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965200" lvl="0" marL="457200" rtl="0" algn="ctr">
              <a:spcBef>
                <a:spcPts val="0"/>
              </a:spcBef>
              <a:spcAft>
                <a:spcPts val="0"/>
              </a:spcAft>
              <a:buSzPts val="11600"/>
              <a:buAutoNum type="arabicPeriod"/>
            </a:pPr>
            <a:r>
              <a:rPr b="1" lang="en-US"/>
              <a:t>This criticism easily “begs the question.”</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965200" lvl="0" marL="457200" rtl="0" algn="ctr">
              <a:spcBef>
                <a:spcPts val="0"/>
              </a:spcBef>
              <a:spcAft>
                <a:spcPts val="0"/>
              </a:spcAft>
              <a:buSzPts val="11600"/>
              <a:buAutoNum type="arabicPeriod"/>
            </a:pPr>
            <a:r>
              <a:rPr b="1" lang="en-US"/>
              <a:t>The “exclusivism-is-wrong” charge is just another way of </a:t>
            </a:r>
            <a:r>
              <a:rPr b="1" lang="en-US">
                <a:solidFill>
                  <a:srgbClr val="3C78D8"/>
                </a:solidFill>
              </a:rPr>
              <a:t>making another exclusive truth claim.</a:t>
            </a:r>
            <a:endParaRPr b="1">
              <a:solidFill>
                <a:srgbClr val="3C78D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2</a:t>
            </a:r>
            <a:r>
              <a:rPr b="1" lang="en-US"/>
              <a:t>. Many people are exclusivists about moral/ethical truth.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3</a:t>
            </a:r>
            <a:r>
              <a:rPr b="1" lang="en-US"/>
              <a:t>. Attacking exclusivism attacks every conversion from one faith to another.</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4</a:t>
            </a:r>
            <a:r>
              <a:rPr b="1" lang="en-US"/>
              <a:t>. Attacking exclusivism attacks every intellectual move from on faith to another.</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Autofit/>
          </a:bodyPr>
          <a:lstStyle/>
          <a:p>
            <a:pPr indent="0" lvl="1" marL="0" rtl="0" algn="l">
              <a:lnSpc>
                <a:spcPct val="80000"/>
              </a:lnSpc>
              <a:spcBef>
                <a:spcPts val="0"/>
              </a:spcBef>
              <a:spcAft>
                <a:spcPts val="0"/>
              </a:spcAft>
              <a:buClr>
                <a:srgbClr val="FFFFFF"/>
              </a:buClr>
              <a:buSzPts val="11600"/>
              <a:buFont typeface="Helvetica Neue"/>
              <a:buNone/>
            </a:pPr>
            <a:r>
              <a:rPr lang="en-US" sz="11600">
                <a:solidFill>
                  <a:srgbClr val="FFFFFF"/>
                </a:solidFill>
              </a:rPr>
              <a:t>1. </a:t>
            </a:r>
            <a:r>
              <a:rPr lang="en-US" sz="11600">
                <a:solidFill>
                  <a:srgbClr val="FFFFFF"/>
                </a:solidFill>
              </a:rPr>
              <a:t>Isn’t Christianity a</a:t>
            </a:r>
            <a:r>
              <a:rPr lang="en-US" sz="11600">
                <a:solidFill>
                  <a:srgbClr val="FFFFFF"/>
                </a:solidFill>
              </a:rPr>
              <a:t> </a:t>
            </a:r>
            <a:br>
              <a:rPr lang="en-US" sz="11600">
                <a:solidFill>
                  <a:srgbClr val="FFFFFF"/>
                </a:solidFill>
              </a:rPr>
            </a:br>
            <a:r>
              <a:rPr lang="en-US" sz="11600">
                <a:solidFill>
                  <a:srgbClr val="FFFFFF"/>
                </a:solidFill>
              </a:rPr>
              <a:t>Threat to Diversity?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idx="1" type="body"/>
          </p:nvPr>
        </p:nvSpPr>
        <p:spPr>
          <a:xfrm>
            <a:off x="666500" y="4920850"/>
            <a:ext cx="2251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lang="en-US"/>
              <a:t>What the “answer” is depends on what you think the problem is.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5. Don’t equate disagreement and disrespect. </a:t>
            </a:r>
            <a:r>
              <a:rPr b="1" lang="en-US">
                <a:solidFill>
                  <a:srgbClr val="E06666"/>
                </a:solidFill>
              </a:rPr>
              <a:t>Jesus disagreed with a lot of people.</a:t>
            </a:r>
            <a:endParaRPr b="1">
              <a:solidFill>
                <a:srgbClr val="E066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nvSpPr>
        <p:spPr>
          <a:xfrm>
            <a:off x="456025" y="5358000"/>
            <a:ext cx="24099600" cy="30000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US" sz="11600">
                <a:solidFill>
                  <a:srgbClr val="004C7F"/>
                </a:solidFill>
                <a:latin typeface="Helvetica Neue"/>
                <a:ea typeface="Helvetica Neue"/>
                <a:cs typeface="Helvetica Neue"/>
                <a:sym typeface="Helvetica Neue"/>
              </a:rPr>
              <a:t>6</a:t>
            </a:r>
            <a:r>
              <a:rPr b="1" lang="en-US" sz="11600">
                <a:solidFill>
                  <a:srgbClr val="004C7F"/>
                </a:solidFill>
                <a:latin typeface="Helvetica Neue"/>
                <a:ea typeface="Helvetica Neue"/>
                <a:cs typeface="Helvetica Neue"/>
                <a:sym typeface="Helvetica Neue"/>
              </a:rPr>
              <a:t>. Jesus did not teach there were multiple ways to God. </a:t>
            </a:r>
            <a:endParaRPr b="1" sz="11600">
              <a:solidFill>
                <a:srgbClr val="004C7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lang="en-US"/>
              <a:t>In the garden Jesus asks God if there was any other way. There was not. </a:t>
            </a:r>
            <a:r>
              <a:rPr b="1" lang="en-US"/>
              <a:t>The </a:t>
            </a:r>
            <a:r>
              <a:rPr b="1" lang="en-US">
                <a:solidFill>
                  <a:schemeClr val="accent5"/>
                </a:solidFill>
              </a:rPr>
              <a:t>incarnation </a:t>
            </a:r>
            <a:r>
              <a:rPr b="1" lang="en-US"/>
              <a:t>is the only answer to humanities separation from God.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25" name="Shape 225"/>
        <p:cNvGrpSpPr/>
        <p:nvPr/>
      </p:nvGrpSpPr>
      <p:grpSpPr>
        <a:xfrm>
          <a:off x="0" y="0"/>
          <a:ext cx="0" cy="0"/>
          <a:chOff x="0" y="0"/>
          <a:chExt cx="0" cy="0"/>
        </a:xfrm>
      </p:grpSpPr>
      <p:sp>
        <p:nvSpPr>
          <p:cNvPr id="226" name="Google Shape;226;p40"/>
          <p:cNvSpPr txBox="1"/>
          <p:nvPr>
            <p:ph type="title"/>
          </p:nvPr>
        </p:nvSpPr>
        <p:spPr>
          <a:xfrm>
            <a:off x="1206496" y="4533900"/>
            <a:ext cx="21971100" cy="4648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Does Exclusivism Require Certainty?</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ph type="title"/>
          </p:nvPr>
        </p:nvSpPr>
        <p:spPr>
          <a:xfrm>
            <a:off x="1206496" y="4533900"/>
            <a:ext cx="21971100" cy="4648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3. How Can Christianity be True if There is So Much </a:t>
            </a:r>
            <a:r>
              <a:rPr b="1" lang="en-US">
                <a:solidFill>
                  <a:schemeClr val="accent5"/>
                </a:solidFill>
              </a:rPr>
              <a:t>Suffering</a:t>
            </a:r>
            <a:r>
              <a:rPr b="1" lang="en-US"/>
              <a:t>?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17679950" y="2811700"/>
            <a:ext cx="5497800" cy="6870300"/>
          </a:xfrm>
          <a:prstGeom prst="rect">
            <a:avLst/>
          </a:prstGeom>
        </p:spPr>
        <p:txBody>
          <a:bodyPr anchorCtr="0" anchor="t" bIns="50800" lIns="50800" spcFirstLastPara="1" rIns="50800" wrap="square" tIns="50800">
            <a:noAutofit/>
          </a:bodyPr>
          <a:lstStyle/>
          <a:p>
            <a:pPr indent="0" lvl="0" marL="0" rtl="0" algn="l">
              <a:spcBef>
                <a:spcPts val="0"/>
              </a:spcBef>
              <a:spcAft>
                <a:spcPts val="0"/>
              </a:spcAft>
              <a:buNone/>
            </a:pPr>
            <a:r>
              <a:rPr lang="en-US">
                <a:solidFill>
                  <a:schemeClr val="accent5"/>
                </a:solidFill>
              </a:rPr>
              <a:t>Genocide</a:t>
            </a:r>
            <a:endParaRPr>
              <a:solidFill>
                <a:schemeClr val="accent5"/>
              </a:solidFill>
            </a:endParaRPr>
          </a:p>
          <a:p>
            <a:pPr indent="0" lvl="0" marL="0" rtl="0" algn="l">
              <a:spcBef>
                <a:spcPts val="0"/>
              </a:spcBef>
              <a:spcAft>
                <a:spcPts val="0"/>
              </a:spcAft>
              <a:buNone/>
            </a:pPr>
            <a:r>
              <a:rPr lang="en-US"/>
              <a:t>Is in the Christmas Story</a:t>
            </a:r>
            <a:endParaRPr/>
          </a:p>
        </p:txBody>
      </p:sp>
      <p:pic>
        <p:nvPicPr>
          <p:cNvPr id="237" name="Google Shape;237;p42"/>
          <p:cNvPicPr preferRelativeResize="0"/>
          <p:nvPr/>
        </p:nvPicPr>
        <p:blipFill>
          <a:blip r:embed="rId3">
            <a:alphaModFix/>
          </a:blip>
          <a:stretch>
            <a:fillRect/>
          </a:stretch>
        </p:blipFill>
        <p:spPr>
          <a:xfrm>
            <a:off x="912050" y="1505662"/>
            <a:ext cx="16311875" cy="10704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idx="1" type="body"/>
          </p:nvPr>
        </p:nvSpPr>
        <p:spPr>
          <a:xfrm>
            <a:off x="1206500" y="4920850"/>
            <a:ext cx="128955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Why is Rachel heard weeping in </a:t>
            </a:r>
            <a:r>
              <a:rPr b="1" lang="en-US">
                <a:solidFill>
                  <a:srgbClr val="3C78D8"/>
                </a:solidFill>
              </a:rPr>
              <a:t>Ramah</a:t>
            </a:r>
            <a:r>
              <a:rPr b="1" lang="en-US"/>
              <a:t>? Over the slaughter of children in </a:t>
            </a:r>
            <a:r>
              <a:rPr b="1" lang="en-US">
                <a:solidFill>
                  <a:srgbClr val="6D9EEB"/>
                </a:solidFill>
              </a:rPr>
              <a:t>Bethlehem</a:t>
            </a:r>
            <a:r>
              <a:rPr b="1" lang="en-US"/>
              <a:t>?</a:t>
            </a:r>
            <a:endParaRPr b="1"/>
          </a:p>
        </p:txBody>
      </p:sp>
      <p:pic>
        <p:nvPicPr>
          <p:cNvPr id="243" name="Google Shape;243;p43"/>
          <p:cNvPicPr preferRelativeResize="0"/>
          <p:nvPr/>
        </p:nvPicPr>
        <p:blipFill rotWithShape="1">
          <a:blip r:embed="rId3">
            <a:alphaModFix/>
          </a:blip>
          <a:srcRect b="25494" l="13567" r="57353" t="19689"/>
          <a:stretch/>
        </p:blipFill>
        <p:spPr>
          <a:xfrm>
            <a:off x="14452650" y="-162431"/>
            <a:ext cx="9931349" cy="14040856"/>
          </a:xfrm>
          <a:prstGeom prst="rect">
            <a:avLst/>
          </a:prstGeom>
          <a:noFill/>
          <a:ln>
            <a:noFill/>
          </a:ln>
        </p:spPr>
      </p:pic>
      <p:cxnSp>
        <p:nvCxnSpPr>
          <p:cNvPr id="244" name="Google Shape;244;p43"/>
          <p:cNvCxnSpPr/>
          <p:nvPr/>
        </p:nvCxnSpPr>
        <p:spPr>
          <a:xfrm flipH="1" rot="10800000">
            <a:off x="10170775" y="9793100"/>
            <a:ext cx="5695800" cy="2702400"/>
          </a:xfrm>
          <a:prstGeom prst="straightConnector1">
            <a:avLst/>
          </a:prstGeom>
          <a:noFill/>
          <a:ln cap="flat" cmpd="sng" w="114300">
            <a:solidFill>
              <a:schemeClr val="accent5"/>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4"/>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965200" lvl="0" marL="457200" rtl="0" algn="r">
              <a:spcBef>
                <a:spcPts val="0"/>
              </a:spcBef>
              <a:spcAft>
                <a:spcPts val="0"/>
              </a:spcAft>
              <a:buSzPts val="11600"/>
              <a:buAutoNum type="arabicPeriod"/>
            </a:pPr>
            <a:r>
              <a:rPr b="1" lang="en-US">
                <a:solidFill>
                  <a:schemeClr val="accent3"/>
                </a:solidFill>
              </a:rPr>
              <a:t>Logical</a:t>
            </a:r>
            <a:r>
              <a:rPr b="1" lang="en-US"/>
              <a:t> Problem of Evil</a:t>
            </a:r>
            <a:endParaRPr b="1"/>
          </a:p>
          <a:p>
            <a:pPr indent="0" lvl="0" marL="0" rtl="0" algn="r">
              <a:spcBef>
                <a:spcPts val="0"/>
              </a:spcBef>
              <a:spcAft>
                <a:spcPts val="0"/>
              </a:spcAft>
              <a:buNone/>
            </a:pPr>
            <a:r>
              <a:rPr b="1" lang="en-US">
                <a:solidFill>
                  <a:srgbClr val="A64D79"/>
                </a:solidFill>
              </a:rPr>
              <a:t>Evidential</a:t>
            </a:r>
            <a:r>
              <a:rPr b="1" lang="en-US"/>
              <a:t> Problem of Evil</a:t>
            </a:r>
            <a:endParaRPr b="1"/>
          </a:p>
          <a:p>
            <a:pPr indent="0" lvl="0" marL="0" rtl="0" algn="r">
              <a:spcBef>
                <a:spcPts val="0"/>
              </a:spcBef>
              <a:spcAft>
                <a:spcPts val="0"/>
              </a:spcAft>
              <a:buNone/>
            </a:pPr>
            <a:r>
              <a:rPr b="1" lang="en-US">
                <a:solidFill>
                  <a:srgbClr val="B45F06"/>
                </a:solidFill>
              </a:rPr>
              <a:t>Natural</a:t>
            </a:r>
            <a:r>
              <a:rPr b="1" lang="en-US"/>
              <a:t> Evil</a:t>
            </a:r>
            <a:endParaRPr b="1"/>
          </a:p>
          <a:p>
            <a:pPr indent="0" lvl="0" marL="0" rtl="0" algn="r">
              <a:spcBef>
                <a:spcPts val="0"/>
              </a:spcBef>
              <a:spcAft>
                <a:spcPts val="0"/>
              </a:spcAft>
              <a:buNone/>
            </a:pPr>
            <a:r>
              <a:rPr b="1" lang="en-US">
                <a:solidFill>
                  <a:srgbClr val="990000"/>
                </a:solidFill>
              </a:rPr>
              <a:t>Moral</a:t>
            </a:r>
            <a:r>
              <a:rPr b="1" lang="en-US"/>
              <a:t> Evil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253" name="Shape 253"/>
        <p:cNvGrpSpPr/>
        <p:nvPr/>
      </p:nvGrpSpPr>
      <p:grpSpPr>
        <a:xfrm>
          <a:off x="0" y="0"/>
          <a:ext cx="0" cy="0"/>
          <a:chOff x="0" y="0"/>
          <a:chExt cx="0" cy="0"/>
        </a:xfrm>
      </p:grpSpPr>
      <p:sp>
        <p:nvSpPr>
          <p:cNvPr id="254" name="Google Shape;254;p45"/>
          <p:cNvSpPr txBox="1"/>
          <p:nvPr>
            <p:ph idx="1" type="body"/>
          </p:nvPr>
        </p:nvSpPr>
        <p:spPr>
          <a:xfrm>
            <a:off x="2034600" y="4920850"/>
            <a:ext cx="21143100" cy="3874200"/>
          </a:xfrm>
          <a:prstGeom prst="rect">
            <a:avLst/>
          </a:prstGeom>
        </p:spPr>
        <p:txBody>
          <a:bodyPr anchorCtr="0" anchor="ctr" bIns="50800" lIns="50800" spcFirstLastPara="1" rIns="50800" wrap="square" tIns="50800">
            <a:noAutofit/>
          </a:bodyPr>
          <a:lstStyle/>
          <a:p>
            <a:pPr indent="-742950" lvl="0" marL="457200" rtl="0" algn="l">
              <a:spcBef>
                <a:spcPts val="0"/>
              </a:spcBef>
              <a:spcAft>
                <a:spcPts val="0"/>
              </a:spcAft>
              <a:buClr>
                <a:srgbClr val="FFFFFF"/>
              </a:buClr>
              <a:buSzPts val="8100"/>
              <a:buAutoNum type="arabicPeriod"/>
            </a:pPr>
            <a:r>
              <a:rPr lang="en-US" sz="8100">
                <a:solidFill>
                  <a:srgbClr val="FFFFFF"/>
                </a:solidFill>
              </a:rPr>
              <a:t>If God is all good he wants to stop evil. </a:t>
            </a:r>
            <a:endParaRPr sz="8100">
              <a:solidFill>
                <a:srgbClr val="FFFFFF"/>
              </a:solidFill>
            </a:endParaRPr>
          </a:p>
          <a:p>
            <a:pPr indent="-742950" lvl="0" marL="457200" rtl="0" algn="l">
              <a:spcBef>
                <a:spcPts val="0"/>
              </a:spcBef>
              <a:spcAft>
                <a:spcPts val="0"/>
              </a:spcAft>
              <a:buClr>
                <a:srgbClr val="FFFFFF"/>
              </a:buClr>
              <a:buSzPts val="8100"/>
              <a:buAutoNum type="arabicPeriod"/>
            </a:pPr>
            <a:r>
              <a:rPr lang="en-US" sz="8100">
                <a:solidFill>
                  <a:srgbClr val="FFFFFF"/>
                </a:solidFill>
              </a:rPr>
              <a:t>If God is all powerful he can stop evil. </a:t>
            </a:r>
            <a:endParaRPr sz="8100">
              <a:solidFill>
                <a:srgbClr val="FFFFFF"/>
              </a:solidFill>
            </a:endParaRPr>
          </a:p>
          <a:p>
            <a:pPr indent="-742950" lvl="0" marL="457200" rtl="0" algn="l">
              <a:spcBef>
                <a:spcPts val="0"/>
              </a:spcBef>
              <a:spcAft>
                <a:spcPts val="0"/>
              </a:spcAft>
              <a:buClr>
                <a:srgbClr val="FFFFFF"/>
              </a:buClr>
              <a:buSzPts val="8100"/>
              <a:buAutoNum type="arabicPeriod"/>
            </a:pPr>
            <a:r>
              <a:rPr lang="en-US" sz="8100">
                <a:solidFill>
                  <a:srgbClr val="FFFFFF"/>
                </a:solidFill>
              </a:rPr>
              <a:t>There is evil. </a:t>
            </a:r>
            <a:endParaRPr sz="8100">
              <a:solidFill>
                <a:srgbClr val="FFFFFF"/>
              </a:solidFill>
            </a:endParaRPr>
          </a:p>
          <a:p>
            <a:pPr indent="-742950" lvl="0" marL="457200" rtl="0" algn="l">
              <a:spcBef>
                <a:spcPts val="0"/>
              </a:spcBef>
              <a:spcAft>
                <a:spcPts val="0"/>
              </a:spcAft>
              <a:buClr>
                <a:srgbClr val="FFFFFF"/>
              </a:buClr>
              <a:buSzPts val="8100"/>
              <a:buAutoNum type="arabicPeriod"/>
            </a:pPr>
            <a:r>
              <a:rPr lang="en-US" sz="8100">
                <a:solidFill>
                  <a:srgbClr val="FFFFFF"/>
                </a:solidFill>
              </a:rPr>
              <a:t>There is not an all powerful and all good God. </a:t>
            </a:r>
            <a:endParaRPr sz="8100">
              <a:solidFill>
                <a:srgbClr val="FFFFFF"/>
              </a:solidFill>
            </a:endParaRPr>
          </a:p>
        </p:txBody>
      </p:sp>
      <p:sp>
        <p:nvSpPr>
          <p:cNvPr id="255" name="Google Shape;255;p45"/>
          <p:cNvSpPr txBox="1"/>
          <p:nvPr/>
        </p:nvSpPr>
        <p:spPr>
          <a:xfrm>
            <a:off x="1613650" y="2069675"/>
            <a:ext cx="14979000" cy="15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000">
                <a:solidFill>
                  <a:srgbClr val="FFFFFF"/>
                </a:solidFill>
                <a:latin typeface="Helvetica Neue"/>
                <a:ea typeface="Helvetica Neue"/>
                <a:cs typeface="Helvetica Neue"/>
                <a:sym typeface="Helvetica Neue"/>
              </a:rPr>
              <a:t>The Logical Problem</a:t>
            </a:r>
            <a:endParaRPr b="1" sz="8000">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p:nvPr/>
        </p:nvSpPr>
        <p:spPr>
          <a:xfrm rot="-5400000">
            <a:off x="13631400" y="3836250"/>
            <a:ext cx="6718200" cy="6653100"/>
          </a:xfrm>
          <a:prstGeom prst="triangle">
            <a:avLst>
              <a:gd fmla="val 51006" name="adj"/>
            </a:avLst>
          </a:prstGeom>
          <a:solidFill>
            <a:schemeClr val="lt2"/>
          </a:solidFill>
          <a:ln cap="flat" cmpd="sng" w="152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p:nvPr/>
        </p:nvSpPr>
        <p:spPr>
          <a:xfrm rot="-5400000">
            <a:off x="10061825" y="2350950"/>
            <a:ext cx="2742300" cy="9471300"/>
          </a:xfrm>
          <a:prstGeom prst="triangle">
            <a:avLst>
              <a:gd fmla="val 48721" name="adj"/>
            </a:avLst>
          </a:prstGeom>
          <a:solidFill>
            <a:schemeClr val="lt2"/>
          </a:solidFill>
          <a:ln cap="flat" cmpd="sng" w="152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p:nvPr/>
        </p:nvSpPr>
        <p:spPr>
          <a:xfrm rot="-5400000">
            <a:off x="6627275" y="4257300"/>
            <a:ext cx="871500" cy="5658600"/>
          </a:xfrm>
          <a:prstGeom prst="triangle">
            <a:avLst>
              <a:gd fmla="val 51006" name="adj"/>
            </a:avLst>
          </a:prstGeom>
          <a:solidFill>
            <a:schemeClr val="lt2"/>
          </a:solidFill>
          <a:ln cap="flat" cmpd="sng" w="152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9"/>
          <p:cNvSpPr/>
          <p:nvPr/>
        </p:nvSpPr>
        <p:spPr>
          <a:xfrm flipH="1" rot="-5400000">
            <a:off x="11098151" y="-8790575"/>
            <a:ext cx="2245200" cy="22775400"/>
          </a:xfrm>
          <a:prstGeom prst="curvedRightArrow">
            <a:avLst>
              <a:gd fmla="val 25000" name="adj1"/>
              <a:gd fmla="val 50000" name="adj2"/>
              <a:gd fmla="val 25000" name="adj3"/>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txBox="1"/>
          <p:nvPr/>
        </p:nvSpPr>
        <p:spPr>
          <a:xfrm rot="-5400000">
            <a:off x="-1403250" y="6559825"/>
            <a:ext cx="4647900" cy="8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500">
                <a:latin typeface="Helvetica Neue"/>
                <a:ea typeface="Helvetica Neue"/>
                <a:cs typeface="Helvetica Neue"/>
                <a:sym typeface="Helvetica Neue"/>
              </a:rPr>
              <a:t>CREATION</a:t>
            </a:r>
            <a:endParaRPr b="1" sz="6500">
              <a:latin typeface="Helvetica Neue"/>
              <a:ea typeface="Helvetica Neue"/>
              <a:cs typeface="Helvetica Neue"/>
              <a:sym typeface="Helvetica Neue"/>
            </a:endParaRPr>
          </a:p>
        </p:txBody>
      </p:sp>
      <p:sp>
        <p:nvSpPr>
          <p:cNvPr id="93" name="Google Shape;93;p19"/>
          <p:cNvSpPr txBox="1"/>
          <p:nvPr/>
        </p:nvSpPr>
        <p:spPr>
          <a:xfrm rot="-5400000">
            <a:off x="18884525" y="6683250"/>
            <a:ext cx="4998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700">
                <a:latin typeface="Helvetica Neue"/>
                <a:ea typeface="Helvetica Neue"/>
                <a:cs typeface="Helvetica Neue"/>
                <a:sym typeface="Helvetica Neue"/>
              </a:rPr>
              <a:t>NEW CREATION</a:t>
            </a:r>
            <a:endParaRPr b="1" sz="6700">
              <a:latin typeface="Helvetica Neue"/>
              <a:ea typeface="Helvetica Neue"/>
              <a:cs typeface="Helvetica Neue"/>
              <a:sym typeface="Helvetica Neue"/>
            </a:endParaRPr>
          </a:p>
        </p:txBody>
      </p:sp>
      <p:sp>
        <p:nvSpPr>
          <p:cNvPr id="94" name="Google Shape;94;p19"/>
          <p:cNvSpPr txBox="1"/>
          <p:nvPr/>
        </p:nvSpPr>
        <p:spPr>
          <a:xfrm rot="-5400000">
            <a:off x="2252450" y="6683250"/>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FALL</a:t>
            </a:r>
            <a:endParaRPr b="1" sz="6100">
              <a:latin typeface="Helvetica Neue"/>
              <a:ea typeface="Helvetica Neue"/>
              <a:cs typeface="Helvetica Neue"/>
              <a:sym typeface="Helvetica Neue"/>
            </a:endParaRPr>
          </a:p>
        </p:txBody>
      </p:sp>
      <p:sp>
        <p:nvSpPr>
          <p:cNvPr id="95" name="Google Shape;95;p19"/>
          <p:cNvSpPr/>
          <p:nvPr/>
        </p:nvSpPr>
        <p:spPr>
          <a:xfrm rot="5400000">
            <a:off x="1652588" y="5992575"/>
            <a:ext cx="2766300" cy="2046600"/>
          </a:xfrm>
          <a:prstGeom prst="triangle">
            <a:avLst>
              <a:gd fmla="val 51006" name="adj"/>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a:off x="9541575" y="6068725"/>
            <a:ext cx="806700" cy="178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p:nvPr/>
        </p:nvSpPr>
        <p:spPr>
          <a:xfrm>
            <a:off x="15830800" y="5715450"/>
            <a:ext cx="806700" cy="276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txBox="1"/>
          <p:nvPr/>
        </p:nvSpPr>
        <p:spPr>
          <a:xfrm>
            <a:off x="4853063" y="8779350"/>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Abrhamic</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Covenant</a:t>
            </a:r>
            <a:endParaRPr b="1" sz="6100">
              <a:latin typeface="Helvetica Neue"/>
              <a:ea typeface="Helvetica Neue"/>
              <a:cs typeface="Helvetica Neue"/>
              <a:sym typeface="Helvetica Neue"/>
            </a:endParaRPr>
          </a:p>
        </p:txBody>
      </p:sp>
      <p:sp>
        <p:nvSpPr>
          <p:cNvPr id="99" name="Google Shape;99;p19"/>
          <p:cNvSpPr txBox="1"/>
          <p:nvPr/>
        </p:nvSpPr>
        <p:spPr>
          <a:xfrm>
            <a:off x="15641825" y="1060587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New </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Covenant</a:t>
            </a:r>
            <a:endParaRPr b="1" sz="6100">
              <a:latin typeface="Helvetica Neue"/>
              <a:ea typeface="Helvetica Neue"/>
              <a:cs typeface="Helvetica Neue"/>
              <a:sym typeface="Helvetica Neue"/>
            </a:endParaRPr>
          </a:p>
        </p:txBody>
      </p:sp>
      <p:sp>
        <p:nvSpPr>
          <p:cNvPr id="100" name="Google Shape;100;p19"/>
          <p:cNvSpPr txBox="1"/>
          <p:nvPr/>
        </p:nvSpPr>
        <p:spPr>
          <a:xfrm>
            <a:off x="10713225" y="896682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Davidic</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Covenant</a:t>
            </a:r>
            <a:endParaRPr b="1" sz="6100">
              <a:latin typeface="Helvetica Neue"/>
              <a:ea typeface="Helvetica Neue"/>
              <a:cs typeface="Helvetica Neue"/>
              <a:sym typeface="Helvetica Neue"/>
            </a:endParaRPr>
          </a:p>
        </p:txBody>
      </p:sp>
      <p:sp>
        <p:nvSpPr>
          <p:cNvPr id="101" name="Google Shape;101;p19"/>
          <p:cNvSpPr txBox="1"/>
          <p:nvPr/>
        </p:nvSpPr>
        <p:spPr>
          <a:xfrm>
            <a:off x="20061713" y="1076797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Rev 5</a:t>
            </a:r>
            <a:endParaRPr b="1" sz="6100">
              <a:latin typeface="Helvetica Neue"/>
              <a:ea typeface="Helvetica Neue"/>
              <a:cs typeface="Helvetica Neue"/>
              <a:sym typeface="Helvetica Neue"/>
            </a:endParaRPr>
          </a:p>
        </p:txBody>
      </p:sp>
      <p:sp>
        <p:nvSpPr>
          <p:cNvPr id="102" name="Google Shape;102;p19"/>
          <p:cNvSpPr txBox="1"/>
          <p:nvPr/>
        </p:nvSpPr>
        <p:spPr>
          <a:xfrm>
            <a:off x="15133125" y="291302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Isa 42:6</a:t>
            </a:r>
            <a:endParaRPr b="1" sz="6100">
              <a:latin typeface="Helvetica Neue"/>
              <a:ea typeface="Helvetica Neue"/>
              <a:cs typeface="Helvetica Neue"/>
              <a:sym typeface="Helvetica Neue"/>
            </a:endParaRPr>
          </a:p>
          <a:p>
            <a:pPr indent="0" lvl="0" marL="0" rtl="0" algn="ctr">
              <a:spcBef>
                <a:spcPts val="0"/>
              </a:spcBef>
              <a:spcAft>
                <a:spcPts val="0"/>
              </a:spcAft>
              <a:buNone/>
            </a:pPr>
            <a:r>
              <a:rPr b="1" lang="en-US" sz="6100">
                <a:latin typeface="Helvetica Neue"/>
                <a:ea typeface="Helvetica Neue"/>
                <a:cs typeface="Helvetica Neue"/>
                <a:sym typeface="Helvetica Neue"/>
              </a:rPr>
              <a:t>Isa 49</a:t>
            </a:r>
            <a:endParaRPr b="1" sz="6100">
              <a:latin typeface="Helvetica Neue"/>
              <a:ea typeface="Helvetica Neue"/>
              <a:cs typeface="Helvetica Neue"/>
              <a:sym typeface="Helvetica Neue"/>
            </a:endParaRPr>
          </a:p>
        </p:txBody>
      </p:sp>
      <p:sp>
        <p:nvSpPr>
          <p:cNvPr id="103" name="Google Shape;103;p19"/>
          <p:cNvSpPr txBox="1"/>
          <p:nvPr/>
        </p:nvSpPr>
        <p:spPr>
          <a:xfrm>
            <a:off x="5690813" y="5632725"/>
            <a:ext cx="44199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Gen. 12:1-3</a:t>
            </a:r>
            <a:endParaRPr b="1" sz="6100">
              <a:latin typeface="Helvetica Neue"/>
              <a:ea typeface="Helvetica Neue"/>
              <a:cs typeface="Helvetica Neue"/>
              <a:sym typeface="Helvetica Neue"/>
            </a:endParaRPr>
          </a:p>
        </p:txBody>
      </p:sp>
      <p:sp>
        <p:nvSpPr>
          <p:cNvPr id="104" name="Google Shape;104;p19"/>
          <p:cNvSpPr txBox="1"/>
          <p:nvPr/>
        </p:nvSpPr>
        <p:spPr>
          <a:xfrm>
            <a:off x="10348275" y="4587150"/>
            <a:ext cx="5482500" cy="8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100">
                <a:latin typeface="Helvetica Neue"/>
                <a:ea typeface="Helvetica Neue"/>
                <a:cs typeface="Helvetica Neue"/>
                <a:sym typeface="Helvetica Neue"/>
              </a:rPr>
              <a:t>Ex. 9:14, 16</a:t>
            </a:r>
            <a:br>
              <a:rPr b="1" lang="en-US" sz="6100">
                <a:latin typeface="Helvetica Neue"/>
                <a:ea typeface="Helvetica Neue"/>
                <a:cs typeface="Helvetica Neue"/>
                <a:sym typeface="Helvetica Neue"/>
              </a:rPr>
            </a:br>
            <a:r>
              <a:rPr b="1" lang="en-US" sz="6100">
                <a:latin typeface="Helvetica Neue"/>
                <a:ea typeface="Helvetica Neue"/>
                <a:cs typeface="Helvetica Neue"/>
                <a:sym typeface="Helvetica Neue"/>
              </a:rPr>
              <a:t>Ps 67, 96, 117</a:t>
            </a:r>
            <a:endParaRPr b="1" sz="6100">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lang="en-US"/>
              <a:t>Omniscience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4" name="Shape 264"/>
        <p:cNvGrpSpPr/>
        <p:nvPr/>
      </p:nvGrpSpPr>
      <p:grpSpPr>
        <a:xfrm>
          <a:off x="0" y="0"/>
          <a:ext cx="0" cy="0"/>
          <a:chOff x="0" y="0"/>
          <a:chExt cx="0" cy="0"/>
        </a:xfrm>
      </p:grpSpPr>
      <p:pic>
        <p:nvPicPr>
          <p:cNvPr id="265" name="Google Shape;265;p47"/>
          <p:cNvPicPr preferRelativeResize="0"/>
          <p:nvPr/>
        </p:nvPicPr>
        <p:blipFill>
          <a:blip r:embed="rId3">
            <a:alphaModFix/>
          </a:blip>
          <a:stretch>
            <a:fillRect/>
          </a:stretch>
        </p:blipFill>
        <p:spPr>
          <a:xfrm>
            <a:off x="783825" y="1351012"/>
            <a:ext cx="21456451" cy="11013975"/>
          </a:xfrm>
          <a:prstGeom prst="rect">
            <a:avLst/>
          </a:prstGeom>
          <a:noFill/>
          <a:ln>
            <a:noFill/>
          </a:ln>
        </p:spPr>
      </p:pic>
      <p:sp>
        <p:nvSpPr>
          <p:cNvPr id="266" name="Google Shape;266;p47"/>
          <p:cNvSpPr txBox="1"/>
          <p:nvPr/>
        </p:nvSpPr>
        <p:spPr>
          <a:xfrm>
            <a:off x="13716000" y="1351000"/>
            <a:ext cx="9752100" cy="17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000">
                <a:solidFill>
                  <a:srgbClr val="FFD966"/>
                </a:solidFill>
                <a:latin typeface="Helvetica Neue"/>
                <a:ea typeface="Helvetica Neue"/>
                <a:cs typeface="Helvetica Neue"/>
                <a:sym typeface="Helvetica Neue"/>
              </a:rPr>
              <a:t>Evidential Problem</a:t>
            </a:r>
            <a:endParaRPr b="1" sz="8000">
              <a:solidFill>
                <a:srgbClr val="FFD966"/>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2. In the story of humanity we get to see </a:t>
            </a:r>
            <a:r>
              <a:rPr b="1" lang="en-US">
                <a:solidFill>
                  <a:schemeClr val="accent5"/>
                </a:solidFill>
              </a:rPr>
              <a:t>what we really are </a:t>
            </a:r>
            <a:r>
              <a:rPr b="1" lang="en-US"/>
              <a:t>as a race ‘on our own.”</a:t>
            </a:r>
            <a:endParaRPr b="1"/>
          </a:p>
          <a:p>
            <a:pPr indent="0" lvl="0" marL="0" rtl="0" algn="ctr">
              <a:spcBef>
                <a:spcPts val="0"/>
              </a:spcBef>
              <a:spcAft>
                <a:spcPts val="0"/>
              </a:spcAft>
              <a:buNone/>
            </a:pPr>
            <a:r>
              <a:t/>
            </a:r>
            <a:endParaRPr b="1"/>
          </a:p>
          <a:p>
            <a:pPr indent="0" lvl="0" marL="0" rtl="0" algn="l">
              <a:spcBef>
                <a:spcPts val="0"/>
              </a:spcBef>
              <a:spcAft>
                <a:spcPts val="0"/>
              </a:spcAft>
              <a:buNone/>
            </a:pPr>
            <a:r>
              <a:rPr b="1" lang="en-US">
                <a:solidFill>
                  <a:schemeClr val="accent5"/>
                </a:solidFill>
              </a:rPr>
              <a:t>	This is really us...</a:t>
            </a:r>
            <a:endParaRPr b="1">
              <a:solidFill>
                <a:schemeClr val="accent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9"/>
          <p:cNvSpPr txBox="1"/>
          <p:nvPr>
            <p:ph idx="1" type="body"/>
          </p:nvPr>
        </p:nvSpPr>
        <p:spPr>
          <a:xfrm>
            <a:off x="1206450" y="711318"/>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lang="en-US"/>
              <a:t>Just going along...</a:t>
            </a:r>
            <a:endParaRPr/>
          </a:p>
        </p:txBody>
      </p:sp>
      <p:pic>
        <p:nvPicPr>
          <p:cNvPr id="277" name="Google Shape;277;p49"/>
          <p:cNvPicPr preferRelativeResize="0"/>
          <p:nvPr/>
        </p:nvPicPr>
        <p:blipFill>
          <a:blip r:embed="rId3">
            <a:alphaModFix/>
          </a:blip>
          <a:stretch>
            <a:fillRect/>
          </a:stretch>
        </p:blipFill>
        <p:spPr>
          <a:xfrm>
            <a:off x="152400" y="315729"/>
            <a:ext cx="23585901" cy="130328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0"/>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t/>
            </a:r>
            <a:endParaRPr/>
          </a:p>
        </p:txBody>
      </p:sp>
      <p:pic>
        <p:nvPicPr>
          <p:cNvPr id="283" name="Google Shape;283;p50"/>
          <p:cNvPicPr preferRelativeResize="0"/>
          <p:nvPr/>
        </p:nvPicPr>
        <p:blipFill rotWithShape="1">
          <a:blip r:embed="rId3">
            <a:alphaModFix/>
          </a:blip>
          <a:srcRect b="0" l="2474" r="60533" t="0"/>
          <a:stretch/>
        </p:blipFill>
        <p:spPr>
          <a:xfrm>
            <a:off x="982225" y="707575"/>
            <a:ext cx="8208576" cy="12300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1"/>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t/>
            </a:r>
            <a:endParaRPr/>
          </a:p>
        </p:txBody>
      </p:sp>
      <p:pic>
        <p:nvPicPr>
          <p:cNvPr id="289" name="Google Shape;289;p51"/>
          <p:cNvPicPr preferRelativeResize="0"/>
          <p:nvPr/>
        </p:nvPicPr>
        <p:blipFill>
          <a:blip r:embed="rId3">
            <a:alphaModFix/>
          </a:blip>
          <a:stretch>
            <a:fillRect/>
          </a:stretch>
        </p:blipFill>
        <p:spPr>
          <a:xfrm>
            <a:off x="2253113" y="1"/>
            <a:ext cx="19877877" cy="133597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ph idx="1" type="body"/>
          </p:nvPr>
        </p:nvSpPr>
        <p:spPr>
          <a:xfrm>
            <a:off x="1206450" y="711318"/>
            <a:ext cx="21971100" cy="3874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Stanley</a:t>
            </a:r>
            <a:r>
              <a:rPr b="1" lang="en-US"/>
              <a:t> Milgram </a:t>
            </a:r>
            <a:br>
              <a:rPr b="1" lang="en-US"/>
            </a:br>
            <a:r>
              <a:rPr b="1" lang="en-US"/>
              <a:t>experiments </a:t>
            </a:r>
            <a:endParaRPr b="1"/>
          </a:p>
        </p:txBody>
      </p:sp>
      <p:pic>
        <p:nvPicPr>
          <p:cNvPr id="295" name="Google Shape;295;p52"/>
          <p:cNvPicPr preferRelativeResize="0"/>
          <p:nvPr/>
        </p:nvPicPr>
        <p:blipFill>
          <a:blip r:embed="rId3">
            <a:alphaModFix/>
          </a:blip>
          <a:stretch>
            <a:fillRect/>
          </a:stretch>
        </p:blipFill>
        <p:spPr>
          <a:xfrm>
            <a:off x="713675" y="5158884"/>
            <a:ext cx="12862025" cy="5745025"/>
          </a:xfrm>
          <a:prstGeom prst="rect">
            <a:avLst/>
          </a:prstGeom>
          <a:noFill/>
          <a:ln>
            <a:noFill/>
          </a:ln>
        </p:spPr>
      </p:pic>
      <p:pic>
        <p:nvPicPr>
          <p:cNvPr id="296" name="Google Shape;296;p52"/>
          <p:cNvPicPr preferRelativeResize="0"/>
          <p:nvPr/>
        </p:nvPicPr>
        <p:blipFill>
          <a:blip r:embed="rId4">
            <a:alphaModFix/>
          </a:blip>
          <a:stretch>
            <a:fillRect/>
          </a:stretch>
        </p:blipFill>
        <p:spPr>
          <a:xfrm>
            <a:off x="13728100" y="4737918"/>
            <a:ext cx="10503501" cy="70023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3"/>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Why don’t more people commit crimes? </a:t>
            </a:r>
            <a:r>
              <a:rPr b="1" lang="en-US">
                <a:solidFill>
                  <a:srgbClr val="EA9999"/>
                </a:solidFill>
              </a:rPr>
              <a:t>Story of the first humans without consequences. </a:t>
            </a:r>
            <a:endParaRPr b="1">
              <a:solidFill>
                <a:srgbClr val="EA999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Romans 3:10-12</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5"/>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3. We mistakenly assume the best answer is to buffer our circumstances </a:t>
            </a:r>
            <a:r>
              <a:rPr b="1" lang="en-US">
                <a:solidFill>
                  <a:schemeClr val="accent5"/>
                </a:solidFill>
              </a:rPr>
              <a:t>without fixing us deeply within.</a:t>
            </a:r>
            <a:r>
              <a:rPr b="1" lang="en-US"/>
              <a:t>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8" name="Shape 108"/>
        <p:cNvGrpSpPr/>
        <p:nvPr/>
      </p:nvGrpSpPr>
      <p:grpSpPr>
        <a:xfrm>
          <a:off x="0" y="0"/>
          <a:ext cx="0" cy="0"/>
          <a:chOff x="0" y="0"/>
          <a:chExt cx="0" cy="0"/>
        </a:xfrm>
      </p:grpSpPr>
      <p:sp>
        <p:nvSpPr>
          <p:cNvPr id="109" name="Google Shape;109;p20"/>
          <p:cNvSpPr txBox="1"/>
          <p:nvPr/>
        </p:nvSpPr>
        <p:spPr>
          <a:xfrm>
            <a:off x="4367079" y="5840904"/>
            <a:ext cx="15649841" cy="203419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D5D5D5"/>
              </a:buClr>
              <a:buSzPts val="6300"/>
              <a:buFont typeface="Helvetica Neue"/>
              <a:buNone/>
            </a:pPr>
            <a:r>
              <a:rPr b="1" i="0" lang="en-US" sz="7200" u="none" cap="none" strike="noStrike">
                <a:solidFill>
                  <a:srgbClr val="434343"/>
                </a:solidFill>
                <a:latin typeface="Helvetica Neue"/>
                <a:ea typeface="Helvetica Neue"/>
                <a:cs typeface="Helvetica Neue"/>
                <a:sym typeface="Helvetica Neue"/>
              </a:rPr>
              <a:t>Christianity was diverse from the </a:t>
            </a:r>
            <a:br>
              <a:rPr b="1" i="0" lang="en-US" sz="7200" u="none" cap="none" strike="noStrike">
                <a:solidFill>
                  <a:srgbClr val="434343"/>
                </a:solidFill>
                <a:latin typeface="Helvetica Neue"/>
                <a:ea typeface="Helvetica Neue"/>
                <a:cs typeface="Helvetica Neue"/>
                <a:sym typeface="Helvetica Neue"/>
              </a:rPr>
            </a:br>
            <a:r>
              <a:rPr b="1" i="0" lang="en-US" sz="7200" u="none" cap="none" strike="noStrike">
                <a:solidFill>
                  <a:srgbClr val="434343"/>
                </a:solidFill>
                <a:latin typeface="Helvetica Neue"/>
                <a:ea typeface="Helvetica Neue"/>
                <a:cs typeface="Helvetica Neue"/>
                <a:sym typeface="Helvetica Neue"/>
              </a:rPr>
              <a:t>beginning: multicultural and multiethnic. </a:t>
            </a:r>
            <a:endParaRPr sz="7200">
              <a:solidFill>
                <a:srgbClr val="4343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6"/>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l">
              <a:spcBef>
                <a:spcPts val="0"/>
              </a:spcBef>
              <a:spcAft>
                <a:spcPts val="0"/>
              </a:spcAft>
              <a:buNone/>
            </a:pPr>
            <a:r>
              <a:rPr b="1" lang="en-US"/>
              <a:t>4. God is the only one ultimately doing anything. </a:t>
            </a:r>
            <a:r>
              <a:rPr b="1" lang="en-US">
                <a:solidFill>
                  <a:schemeClr val="accent5"/>
                </a:solidFill>
              </a:rPr>
              <a:t>Covenant. </a:t>
            </a:r>
            <a:endParaRPr b="1">
              <a:solidFill>
                <a:schemeClr val="accent5"/>
              </a:solidFill>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solidFill>
                  <a:srgbClr val="2F414F"/>
                </a:solidFill>
              </a:rPr>
              <a:t>God gets personally </a:t>
            </a:r>
            <a:r>
              <a:rPr b="1" lang="en-US">
                <a:solidFill>
                  <a:srgbClr val="2F414F"/>
                </a:solidFill>
              </a:rPr>
              <a:t>involved</a:t>
            </a:r>
            <a:r>
              <a:rPr b="1" lang="en-US">
                <a:solidFill>
                  <a:srgbClr val="2F414F"/>
                </a:solidFill>
              </a:rPr>
              <a:t>: </a:t>
            </a:r>
            <a:r>
              <a:rPr b="1" lang="en-US">
                <a:solidFill>
                  <a:srgbClr val="E69138"/>
                </a:solidFill>
              </a:rPr>
              <a:t>incarnation</a:t>
            </a:r>
            <a:r>
              <a:rPr b="1" lang="en-US">
                <a:solidFill>
                  <a:schemeClr val="accent6"/>
                </a:solidFill>
              </a:rPr>
              <a:t>.</a:t>
            </a:r>
            <a:r>
              <a:rPr b="1" lang="en-US"/>
              <a:t> </a:t>
            </a:r>
            <a:endParaRPr b="1"/>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7"/>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5. His name isn’t just Immanuel, it’s Jesus.. he will save his people from </a:t>
            </a:r>
            <a:r>
              <a:rPr b="1" lang="en-US">
                <a:solidFill>
                  <a:srgbClr val="CC0000"/>
                </a:solidFill>
              </a:rPr>
              <a:t>death</a:t>
            </a:r>
            <a:r>
              <a:rPr b="1" lang="en-US"/>
              <a:t> by saving them from  </a:t>
            </a:r>
            <a:r>
              <a:rPr b="1" lang="en-US">
                <a:solidFill>
                  <a:schemeClr val="accent5"/>
                </a:solidFill>
              </a:rPr>
              <a:t>sin </a:t>
            </a:r>
            <a:r>
              <a:rPr b="1" lang="en-US">
                <a:solidFill>
                  <a:srgbClr val="2F414F"/>
                </a:solidFill>
              </a:rPr>
              <a:t>.</a:t>
            </a:r>
            <a:endParaRPr b="1">
              <a:solidFill>
                <a:srgbClr val="2F414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8"/>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The problem of suffering is the pain of loss; being alone, losing those we love; the fear of death’s victory. </a:t>
            </a:r>
            <a:r>
              <a:rPr b="1" lang="en-US">
                <a:solidFill>
                  <a:schemeClr val="accent5"/>
                </a:solidFill>
              </a:rPr>
              <a:t>God comes to be with us, to go with us, and undo the loss, &amp; victory.</a:t>
            </a:r>
            <a:r>
              <a:rPr b="1" lang="en-US"/>
              <a:t> </a:t>
            </a:r>
            <a:endParaRPr b="1"/>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9"/>
          <p:cNvSpPr txBox="1"/>
          <p:nvPr>
            <p:ph idx="1" type="body"/>
          </p:nvPr>
        </p:nvSpPr>
        <p:spPr>
          <a:xfrm>
            <a:off x="1206500" y="4920843"/>
            <a:ext cx="21971100" cy="3874200"/>
          </a:xfrm>
          <a:prstGeom prst="rect">
            <a:avLst/>
          </a:prstGeom>
        </p:spPr>
        <p:txBody>
          <a:bodyPr anchorCtr="0" anchor="ctr" bIns="50800" lIns="50800" spcFirstLastPara="1" rIns="50800" wrap="square" tIns="50800">
            <a:noAutofit/>
          </a:bodyPr>
          <a:lstStyle/>
          <a:p>
            <a:pPr indent="0" lvl="0" marL="0" rtl="0" algn="ctr">
              <a:spcBef>
                <a:spcPts val="0"/>
              </a:spcBef>
              <a:spcAft>
                <a:spcPts val="0"/>
              </a:spcAft>
              <a:buNone/>
            </a:pPr>
            <a:r>
              <a:rPr b="1" lang="en-US"/>
              <a:t>Jesus prayed multiple times about the possibility of not drinking the “cup” of the cross. </a:t>
            </a:r>
            <a:r>
              <a:rPr b="1" lang="en-US">
                <a:solidFill>
                  <a:schemeClr val="accent5"/>
                </a:solidFill>
              </a:rPr>
              <a:t>We hear no answer from heaven.</a:t>
            </a:r>
            <a:endParaRPr b="1">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 name="Shape 113"/>
        <p:cNvGrpSpPr/>
        <p:nvPr/>
      </p:nvGrpSpPr>
      <p:grpSpPr>
        <a:xfrm>
          <a:off x="0" y="0"/>
          <a:ext cx="0" cy="0"/>
          <a:chOff x="0" y="0"/>
          <a:chExt cx="0" cy="0"/>
        </a:xfrm>
      </p:grpSpPr>
      <p:sp>
        <p:nvSpPr>
          <p:cNvPr id="114" name="Google Shape;114;p21"/>
          <p:cNvSpPr txBox="1"/>
          <p:nvPr/>
        </p:nvSpPr>
        <p:spPr>
          <a:xfrm>
            <a:off x="790473" y="4188612"/>
            <a:ext cx="22803054" cy="533877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800"/>
              <a:buFont typeface="Helvetica Neue"/>
              <a:buNone/>
            </a:pPr>
            <a:r>
              <a:rPr b="1" i="0" lang="en-US" sz="9600" u="none" cap="none" strike="noStrike">
                <a:solidFill>
                  <a:srgbClr val="073763"/>
                </a:solidFill>
                <a:latin typeface="Helvetica Neue"/>
                <a:ea typeface="Helvetica Neue"/>
                <a:cs typeface="Helvetica Neue"/>
                <a:sym typeface="Helvetica Neue"/>
              </a:rPr>
              <a:t>“We must abandon this absurd idea that Christianity is a Western religion.”</a:t>
            </a:r>
            <a:endParaRPr b="1" sz="9600">
              <a:solidFill>
                <a:srgbClr val="073763"/>
              </a:solidFill>
            </a:endParaRPr>
          </a:p>
          <a:p>
            <a:pPr indent="0" lvl="0" marL="0" marR="0" rtl="0" algn="ctr">
              <a:lnSpc>
                <a:spcPct val="100000"/>
              </a:lnSpc>
              <a:spcBef>
                <a:spcPts val="0"/>
              </a:spcBef>
              <a:spcAft>
                <a:spcPts val="0"/>
              </a:spcAft>
              <a:buClr>
                <a:srgbClr val="FFFFFF"/>
              </a:buClr>
              <a:buSzPts val="5800"/>
              <a:buFont typeface="Helvetica Neue"/>
              <a:buNone/>
            </a:pPr>
            <a:r>
              <a:t/>
            </a:r>
            <a:endParaRPr b="1" i="0" sz="9600" u="none" cap="none" strike="noStrike">
              <a:solidFill>
                <a:srgbClr val="434343"/>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5800"/>
              <a:buFont typeface="Helvetica Neue"/>
              <a:buNone/>
            </a:pPr>
            <a:r>
              <a:t/>
            </a:r>
            <a:endParaRPr b="1" i="0" sz="9600" u="none" cap="none" strike="noStrike">
              <a:solidFill>
                <a:srgbClr val="434343"/>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5800"/>
              <a:buFont typeface="Helvetica Neue"/>
              <a:buNone/>
            </a:pPr>
            <a:r>
              <a:rPr b="1" i="0" lang="en-US" sz="9600" u="none" cap="none" strike="noStrike">
                <a:solidFill>
                  <a:srgbClr val="434343"/>
                </a:solidFill>
                <a:latin typeface="Helvetica Neue"/>
                <a:ea typeface="Helvetica Neue"/>
                <a:cs typeface="Helvetica Neue"/>
                <a:sym typeface="Helvetica Neue"/>
              </a:rPr>
              <a:t>“Christianity is the most ethnically, culturally, socioeconomically, and racially diverse belief system in all of history.”</a:t>
            </a:r>
            <a:endParaRPr b="1" sz="96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2"/>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Clr>
                <a:srgbClr val="D5D5D5"/>
              </a:buClr>
              <a:buSzPts val="11600"/>
              <a:buFont typeface="Helvetica Neue"/>
              <a:buNone/>
            </a:pPr>
            <a:r>
              <a:rPr b="1" lang="en-US">
                <a:solidFill>
                  <a:srgbClr val="434343"/>
                </a:solidFill>
              </a:rPr>
              <a:t>Middle Eastern Religion</a:t>
            </a:r>
            <a:endParaRPr b="1">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23"/>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Clr>
                <a:srgbClr val="D5D5D5"/>
              </a:buClr>
              <a:buSzPts val="11600"/>
              <a:buFont typeface="Helvetica Neue"/>
              <a:buNone/>
            </a:pPr>
            <a:r>
              <a:rPr b="1" lang="en-US">
                <a:solidFill>
                  <a:srgbClr val="073763"/>
                </a:solidFill>
              </a:rPr>
              <a:t>Christianity in India</a:t>
            </a:r>
            <a:endParaRPr b="1">
              <a:solidFill>
                <a:srgbClr val="07376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sp>
        <p:nvSpPr>
          <p:cNvPr id="129" name="Google Shape;129;p24"/>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Clr>
                <a:srgbClr val="D5D5D5"/>
              </a:buClr>
              <a:buSzPts val="11600"/>
              <a:buFont typeface="Helvetica Neue"/>
              <a:buNone/>
            </a:pPr>
            <a:r>
              <a:rPr b="1" lang="en-US">
                <a:solidFill>
                  <a:schemeClr val="accent5"/>
                </a:solidFill>
              </a:rPr>
              <a:t>Christianity in Asia</a:t>
            </a:r>
            <a:endParaRPr b="1">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 name="Shape 133"/>
        <p:cNvGrpSpPr/>
        <p:nvPr/>
      </p:nvGrpSpPr>
      <p:grpSpPr>
        <a:xfrm>
          <a:off x="0" y="0"/>
          <a:ext cx="0" cy="0"/>
          <a:chOff x="0" y="0"/>
          <a:chExt cx="0" cy="0"/>
        </a:xfrm>
      </p:grpSpPr>
      <p:sp>
        <p:nvSpPr>
          <p:cNvPr id="134" name="Google Shape;134;p25"/>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Clr>
                <a:srgbClr val="D5D5D5"/>
              </a:buClr>
              <a:buSzPts val="11600"/>
              <a:buFont typeface="Helvetica Neue"/>
              <a:buNone/>
            </a:pPr>
            <a:r>
              <a:rPr b="1" lang="en-US">
                <a:solidFill>
                  <a:srgbClr val="741B47"/>
                </a:solidFill>
              </a:rPr>
              <a:t>Christianity in the Americas</a:t>
            </a:r>
            <a:endParaRPr b="1">
              <a:solidFill>
                <a:srgbClr val="741B47"/>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