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95" r:id="rId4"/>
    <p:sldId id="293" r:id="rId5"/>
    <p:sldId id="294" r:id="rId6"/>
    <p:sldId id="296" r:id="rId7"/>
    <p:sldId id="258" r:id="rId8"/>
    <p:sldId id="291" r:id="rId9"/>
    <p:sldId id="282" r:id="rId10"/>
    <p:sldId id="283" r:id="rId11"/>
    <p:sldId id="299" r:id="rId12"/>
    <p:sldId id="298" r:id="rId13"/>
    <p:sldId id="300" r:id="rId14"/>
    <p:sldId id="284" r:id="rId15"/>
    <p:sldId id="286" r:id="rId16"/>
    <p:sldId id="289" r:id="rId17"/>
    <p:sldId id="29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D9F0C7-8D5B-4EC1-8475-E3377153424E}">
          <p14:sldIdLst>
            <p14:sldId id="256"/>
            <p14:sldId id="292"/>
            <p14:sldId id="295"/>
            <p14:sldId id="293"/>
            <p14:sldId id="294"/>
            <p14:sldId id="296"/>
            <p14:sldId id="258"/>
            <p14:sldId id="291"/>
            <p14:sldId id="282"/>
            <p14:sldId id="283"/>
            <p14:sldId id="299"/>
            <p14:sldId id="298"/>
            <p14:sldId id="300"/>
            <p14:sldId id="284"/>
            <p14:sldId id="286"/>
            <p14:sldId id="289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coker\Desktop\Personal\Faith\spread%20of%20sin\adam's%20descenda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td!$F$1</c:f>
              <c:strCache>
                <c:ptCount val="1"/>
                <c:pt idx="0">
                  <c:v>Year Born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td!$B$2:$B$12</c:f>
              <c:strCache>
                <c:ptCount val="11"/>
                <c:pt idx="0">
                  <c:v>Adam</c:v>
                </c:pt>
                <c:pt idx="1">
                  <c:v>Seth</c:v>
                </c:pt>
                <c:pt idx="2">
                  <c:v>Enos</c:v>
                </c:pt>
                <c:pt idx="3">
                  <c:v>Cainan</c:v>
                </c:pt>
                <c:pt idx="4">
                  <c:v>Mahalaleel</c:v>
                </c:pt>
                <c:pt idx="5">
                  <c:v>Jared</c:v>
                </c:pt>
                <c:pt idx="6">
                  <c:v>Enoch</c:v>
                </c:pt>
                <c:pt idx="7">
                  <c:v>Methuselah</c:v>
                </c:pt>
                <c:pt idx="8">
                  <c:v>Lamech</c:v>
                </c:pt>
                <c:pt idx="9">
                  <c:v>Noah</c:v>
                </c:pt>
                <c:pt idx="10">
                  <c:v>The Flood</c:v>
                </c:pt>
              </c:strCache>
            </c:strRef>
          </c:cat>
          <c:val>
            <c:numRef>
              <c:f>td!$F$2:$F$12</c:f>
              <c:numCache>
                <c:formatCode>General</c:formatCode>
                <c:ptCount val="11"/>
                <c:pt idx="0">
                  <c:v>0</c:v>
                </c:pt>
                <c:pt idx="1">
                  <c:v>130</c:v>
                </c:pt>
                <c:pt idx="2">
                  <c:v>235</c:v>
                </c:pt>
                <c:pt idx="3">
                  <c:v>325</c:v>
                </c:pt>
                <c:pt idx="4">
                  <c:v>395</c:v>
                </c:pt>
                <c:pt idx="5">
                  <c:v>460</c:v>
                </c:pt>
                <c:pt idx="6">
                  <c:v>622</c:v>
                </c:pt>
                <c:pt idx="7">
                  <c:v>687</c:v>
                </c:pt>
                <c:pt idx="8">
                  <c:v>874</c:v>
                </c:pt>
                <c:pt idx="9">
                  <c:v>1056</c:v>
                </c:pt>
                <c:pt idx="10">
                  <c:v>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1-4B9E-B8A5-CD5D300417E2}"/>
            </c:ext>
          </c:extLst>
        </c:ser>
        <c:ser>
          <c:idx val="1"/>
          <c:order val="1"/>
          <c:tx>
            <c:strRef>
              <c:f>td!$J$1</c:f>
              <c:strCache>
                <c:ptCount val="1"/>
                <c:pt idx="0">
                  <c:v>Life Span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td!$B$2:$B$12</c:f>
              <c:strCache>
                <c:ptCount val="11"/>
                <c:pt idx="0">
                  <c:v>Adam</c:v>
                </c:pt>
                <c:pt idx="1">
                  <c:v>Seth</c:v>
                </c:pt>
                <c:pt idx="2">
                  <c:v>Enos</c:v>
                </c:pt>
                <c:pt idx="3">
                  <c:v>Cainan</c:v>
                </c:pt>
                <c:pt idx="4">
                  <c:v>Mahalaleel</c:v>
                </c:pt>
                <c:pt idx="5">
                  <c:v>Jared</c:v>
                </c:pt>
                <c:pt idx="6">
                  <c:v>Enoch</c:v>
                </c:pt>
                <c:pt idx="7">
                  <c:v>Methuselah</c:v>
                </c:pt>
                <c:pt idx="8">
                  <c:v>Lamech</c:v>
                </c:pt>
                <c:pt idx="9">
                  <c:v>Noah</c:v>
                </c:pt>
                <c:pt idx="10">
                  <c:v>The Flood</c:v>
                </c:pt>
              </c:strCache>
            </c:strRef>
          </c:cat>
          <c:val>
            <c:numRef>
              <c:f>td!$J$2:$J$12</c:f>
              <c:numCache>
                <c:formatCode>General</c:formatCode>
                <c:ptCount val="11"/>
                <c:pt idx="0">
                  <c:v>930</c:v>
                </c:pt>
                <c:pt idx="1">
                  <c:v>912</c:v>
                </c:pt>
                <c:pt idx="2">
                  <c:v>905</c:v>
                </c:pt>
                <c:pt idx="3">
                  <c:v>910</c:v>
                </c:pt>
                <c:pt idx="4">
                  <c:v>895</c:v>
                </c:pt>
                <c:pt idx="5">
                  <c:v>962</c:v>
                </c:pt>
                <c:pt idx="6">
                  <c:v>365</c:v>
                </c:pt>
                <c:pt idx="7">
                  <c:v>969</c:v>
                </c:pt>
                <c:pt idx="8">
                  <c:v>777</c:v>
                </c:pt>
                <c:pt idx="9">
                  <c:v>950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D1-4B9E-B8A5-CD5D30041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7957808"/>
        <c:axId val="377959120"/>
      </c:barChart>
      <c:catAx>
        <c:axId val="377957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959120"/>
        <c:crosses val="autoZero"/>
        <c:auto val="1"/>
        <c:lblAlgn val="ctr"/>
        <c:lblOffset val="100"/>
        <c:noMultiLvlLbl val="0"/>
      </c:catAx>
      <c:valAx>
        <c:axId val="3779591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95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spread of sin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Genesis </a:t>
            </a:r>
            <a:r>
              <a:rPr lang="en-US" dirty="0" smtClean="0"/>
              <a:t>4-5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Cain’s city became a civilization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7811"/>
            <a:ext cx="11164741" cy="4461747"/>
          </a:xfrm>
        </p:spPr>
        <p:txBody>
          <a:bodyPr>
            <a:noAutofit/>
          </a:bodyPr>
          <a:lstStyle/>
          <a:p>
            <a:r>
              <a:rPr lang="en-US" sz="2000" dirty="0" smtClean="0"/>
              <a:t>Cain built the first city</a:t>
            </a:r>
          </a:p>
          <a:p>
            <a:r>
              <a:rPr lang="en-US" sz="2000" dirty="0" err="1" smtClean="0"/>
              <a:t>Jabal</a:t>
            </a:r>
            <a:r>
              <a:rPr lang="en-US" sz="2000" dirty="0" smtClean="0"/>
              <a:t> mastered </a:t>
            </a:r>
            <a:r>
              <a:rPr lang="en-US" sz="2000" b="1" dirty="0" smtClean="0"/>
              <a:t>cattle</a:t>
            </a:r>
            <a:r>
              <a:rPr lang="en-US" sz="2000" dirty="0" smtClean="0"/>
              <a:t> and dwelt in </a:t>
            </a:r>
            <a:r>
              <a:rPr lang="en-US" sz="2000" b="1" dirty="0" smtClean="0"/>
              <a:t>tents</a:t>
            </a:r>
          </a:p>
          <a:p>
            <a:r>
              <a:rPr lang="en-US" sz="2000" dirty="0" smtClean="0"/>
              <a:t>Jubal mastered the </a:t>
            </a:r>
            <a:r>
              <a:rPr lang="en-US" sz="2000" b="1" dirty="0" smtClean="0"/>
              <a:t>harp</a:t>
            </a:r>
            <a:r>
              <a:rPr lang="en-US" sz="2000" dirty="0" smtClean="0"/>
              <a:t> and </a:t>
            </a:r>
            <a:r>
              <a:rPr lang="en-US" sz="2000" b="1" dirty="0" smtClean="0"/>
              <a:t>organ</a:t>
            </a:r>
          </a:p>
          <a:p>
            <a:r>
              <a:rPr lang="en-US" sz="2000" dirty="0" err="1" smtClean="0"/>
              <a:t>Tubalcain</a:t>
            </a:r>
            <a:r>
              <a:rPr lang="en-US" sz="2000" dirty="0" smtClean="0"/>
              <a:t> was a teacher of the </a:t>
            </a:r>
            <a:r>
              <a:rPr lang="en-US" sz="2000" b="1" dirty="0" smtClean="0"/>
              <a:t>metal arts </a:t>
            </a:r>
            <a:r>
              <a:rPr lang="en-US" sz="2000" dirty="0" smtClean="0"/>
              <a:t>(brass and iron)</a:t>
            </a:r>
            <a:endParaRPr lang="en-US" sz="2000" dirty="0"/>
          </a:p>
          <a:p>
            <a:r>
              <a:rPr lang="en-US" sz="2000" dirty="0" err="1"/>
              <a:t>Lamech</a:t>
            </a:r>
            <a:r>
              <a:rPr lang="en-US" sz="2000" dirty="0"/>
              <a:t> writes poetry</a:t>
            </a:r>
          </a:p>
          <a:p>
            <a:pPr lvl="1"/>
            <a:r>
              <a:rPr lang="en-US" sz="2000" dirty="0"/>
              <a:t>Boasting that he murdered a young man for hurting him</a:t>
            </a:r>
          </a:p>
          <a:p>
            <a:pPr lvl="1"/>
            <a:r>
              <a:rPr lang="en-US" sz="2000" dirty="0"/>
              <a:t>Boasting that he would be avenged 77 fold</a:t>
            </a:r>
          </a:p>
          <a:p>
            <a:pPr lvl="2"/>
            <a:r>
              <a:rPr lang="en-US" sz="2000" dirty="0"/>
              <a:t>The idea being that his family would use the skills and weapons to avenge </a:t>
            </a:r>
            <a:r>
              <a:rPr lang="en-US" sz="2000" dirty="0" smtClean="0"/>
              <a:t>him</a:t>
            </a:r>
          </a:p>
          <a:p>
            <a:r>
              <a:rPr lang="en-US" sz="2000" dirty="0" smtClean="0"/>
              <a:t>These were not the unintelligent people depicted by evolution</a:t>
            </a:r>
          </a:p>
          <a:p>
            <a:pPr lvl="1"/>
            <a:r>
              <a:rPr lang="en-US" sz="2000" dirty="0"/>
              <a:t>Commerce, arts, and </a:t>
            </a:r>
            <a:r>
              <a:rPr lang="en-US" sz="2000" dirty="0" smtClean="0"/>
              <a:t>sciences</a:t>
            </a:r>
          </a:p>
          <a:p>
            <a:pPr lvl="1"/>
            <a:r>
              <a:rPr lang="en-US" sz="2000" dirty="0" smtClean="0"/>
              <a:t>Violent</a:t>
            </a:r>
          </a:p>
        </p:txBody>
      </p:sp>
    </p:spTree>
    <p:extLst>
      <p:ext uri="{BB962C8B-B14F-4D97-AF65-F5344CB8AC3E}">
        <p14:creationId xmlns:p14="http://schemas.microsoft.com/office/powerpoint/2010/main" val="7451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Godly line </a:t>
            </a:r>
            <a:r>
              <a:rPr lang="en-US" dirty="0" smtClean="0"/>
              <a:t>from </a:t>
            </a:r>
            <a:r>
              <a:rPr lang="en-US" dirty="0"/>
              <a:t>Adam through Seth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19993"/>
            <a:ext cx="10554574" cy="47631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Genesis </a:t>
            </a:r>
            <a:r>
              <a:rPr lang="en-US" dirty="0" smtClean="0"/>
              <a:t>4:17-24</a:t>
            </a:r>
          </a:p>
          <a:p>
            <a:r>
              <a:rPr lang="en-US" dirty="0" smtClean="0"/>
              <a:t>10 generations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Seth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 err="1"/>
              <a:t>Enos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 err="1"/>
              <a:t>Cainan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 err="1"/>
              <a:t>Mahalaleel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/>
              <a:t>Jared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Enoch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/>
              <a:t>Methuselah</a:t>
            </a:r>
          </a:p>
          <a:p>
            <a:pPr lvl="1">
              <a:buFont typeface="+mj-lt"/>
              <a:buAutoNum type="arabicPeriod"/>
            </a:pPr>
            <a:r>
              <a:rPr lang="en-US" dirty="0" err="1"/>
              <a:t>Lamech</a:t>
            </a:r>
            <a:endParaRPr lang="en-US" dirty="0"/>
          </a:p>
          <a:p>
            <a:pPr lvl="1">
              <a:buFont typeface="+mj-lt"/>
              <a:buAutoNum type="arabicPeriod"/>
            </a:pPr>
            <a:r>
              <a:rPr lang="en-US" dirty="0"/>
              <a:t>Noah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Shem, Ham, Japheth</a:t>
            </a:r>
          </a:p>
          <a:p>
            <a:r>
              <a:rPr lang="en-US" dirty="0"/>
              <a:t>Genesis 4:26 - </a:t>
            </a:r>
            <a:r>
              <a:rPr lang="en-US" dirty="0" err="1"/>
              <a:t>Enos</a:t>
            </a:r>
            <a:r>
              <a:rPr lang="en-US" dirty="0"/>
              <a:t> led others to call upon the name of the </a:t>
            </a:r>
            <a:r>
              <a:rPr lang="en-US" dirty="0" smtClean="0"/>
              <a:t>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data on the Godly 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165673"/>
              </p:ext>
            </p:extLst>
          </p:nvPr>
        </p:nvGraphicFramePr>
        <p:xfrm>
          <a:off x="143068" y="1936697"/>
          <a:ext cx="11905862" cy="415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5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they really live that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3296088" cy="448608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Seth </a:t>
            </a:r>
            <a:r>
              <a:rPr lang="en-US" dirty="0" smtClean="0"/>
              <a:t>– 912 years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Enos</a:t>
            </a:r>
            <a:r>
              <a:rPr lang="en-US" dirty="0"/>
              <a:t> - </a:t>
            </a:r>
            <a:r>
              <a:rPr lang="en-US" dirty="0" smtClean="0"/>
              <a:t>905</a:t>
            </a:r>
            <a:r>
              <a:rPr lang="en-US" dirty="0"/>
              <a:t> years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Cainan</a:t>
            </a:r>
            <a:r>
              <a:rPr lang="en-US" dirty="0"/>
              <a:t> - </a:t>
            </a:r>
            <a:r>
              <a:rPr lang="en-US" dirty="0" smtClean="0"/>
              <a:t>910</a:t>
            </a:r>
            <a:r>
              <a:rPr lang="en-US" dirty="0"/>
              <a:t> years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Mahalaleel</a:t>
            </a:r>
            <a:r>
              <a:rPr lang="en-US" dirty="0"/>
              <a:t> - </a:t>
            </a:r>
            <a:r>
              <a:rPr lang="en-US" dirty="0" smtClean="0"/>
              <a:t>895 years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Jared - 962 years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Enoch </a:t>
            </a:r>
            <a:r>
              <a:rPr lang="en-US" dirty="0"/>
              <a:t>- </a:t>
            </a:r>
            <a:r>
              <a:rPr lang="en-US" dirty="0" smtClean="0"/>
              <a:t>365</a:t>
            </a:r>
            <a:r>
              <a:rPr lang="en-US" dirty="0"/>
              <a:t> years</a:t>
            </a:r>
          </a:p>
          <a:p>
            <a:pPr>
              <a:buFont typeface="+mj-lt"/>
              <a:buAutoNum type="arabicPeriod"/>
            </a:pPr>
            <a:r>
              <a:rPr lang="en-US" dirty="0"/>
              <a:t>Methuselah - </a:t>
            </a:r>
            <a:r>
              <a:rPr lang="en-US" dirty="0" smtClean="0"/>
              <a:t>969</a:t>
            </a:r>
            <a:r>
              <a:rPr lang="en-US" dirty="0"/>
              <a:t> years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Lamech</a:t>
            </a:r>
            <a:r>
              <a:rPr lang="en-US" dirty="0"/>
              <a:t> - </a:t>
            </a:r>
            <a:r>
              <a:rPr lang="en-US" dirty="0" smtClean="0"/>
              <a:t>777</a:t>
            </a:r>
            <a:r>
              <a:rPr lang="en-US" dirty="0"/>
              <a:t> years</a:t>
            </a:r>
          </a:p>
          <a:p>
            <a:pPr>
              <a:buFont typeface="+mj-lt"/>
              <a:buAutoNum type="arabicPeriod"/>
            </a:pPr>
            <a:r>
              <a:rPr lang="en-US" dirty="0"/>
              <a:t>Noah - </a:t>
            </a:r>
            <a:r>
              <a:rPr lang="en-US" dirty="0" smtClean="0"/>
              <a:t>950</a:t>
            </a:r>
            <a:r>
              <a:rPr lang="en-US" dirty="0"/>
              <a:t> years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69286" y="2222287"/>
            <a:ext cx="6659971" cy="448608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Before the flood</a:t>
            </a:r>
          </a:p>
          <a:p>
            <a:pPr lvl="1"/>
            <a:r>
              <a:rPr lang="en-US" dirty="0" smtClean="0"/>
              <a:t>Waters above the waters</a:t>
            </a:r>
          </a:p>
          <a:p>
            <a:pPr lvl="2"/>
            <a:r>
              <a:rPr lang="en-US" dirty="0" smtClean="0"/>
              <a:t>The earth had a body of water in the sky</a:t>
            </a:r>
          </a:p>
          <a:p>
            <a:pPr lvl="1"/>
            <a:r>
              <a:rPr lang="en-US" dirty="0" smtClean="0"/>
              <a:t>Man was vegetarian</a:t>
            </a:r>
          </a:p>
          <a:p>
            <a:r>
              <a:rPr lang="en-US" b="1" dirty="0" smtClean="0"/>
              <a:t>After the flood</a:t>
            </a:r>
          </a:p>
          <a:p>
            <a:pPr lvl="1"/>
            <a:r>
              <a:rPr lang="en-US" dirty="0" smtClean="0"/>
              <a:t>God set his bow in the sky as a token of his covenant with Noah.</a:t>
            </a:r>
          </a:p>
          <a:p>
            <a:pPr lvl="2"/>
            <a:r>
              <a:rPr lang="en-US" dirty="0" smtClean="0"/>
              <a:t>The atmosphere was different</a:t>
            </a:r>
          </a:p>
          <a:p>
            <a:pPr lvl="1"/>
            <a:r>
              <a:rPr lang="en-US" dirty="0" smtClean="0"/>
              <a:t>God changed man’s diet</a:t>
            </a:r>
          </a:p>
          <a:p>
            <a:pPr lvl="2"/>
            <a:r>
              <a:rPr lang="en-US" dirty="0" smtClean="0"/>
              <a:t>Man could now eat plants and animals.</a:t>
            </a:r>
            <a:endParaRPr lang="en-US" dirty="0"/>
          </a:p>
          <a:p>
            <a:r>
              <a:rPr lang="en-US" b="1" dirty="0" smtClean="0"/>
              <a:t>Explicitly says the </a:t>
            </a:r>
            <a:r>
              <a:rPr lang="en-US" b="1" dirty="0"/>
              <a:t>longevity of man was changed</a:t>
            </a:r>
          </a:p>
          <a:p>
            <a:pPr lvl="1"/>
            <a:r>
              <a:rPr lang="en-US" dirty="0"/>
              <a:t>Genesis 6:3 – lifespan of 120 </a:t>
            </a:r>
            <a:r>
              <a:rPr lang="en-US" dirty="0" smtClean="0"/>
              <a:t>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tell their attitude toward God by the way they named their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5187"/>
          </a:xfrm>
        </p:spPr>
        <p:txBody>
          <a:bodyPr/>
          <a:lstStyle/>
          <a:p>
            <a:r>
              <a:rPr lang="en-US" dirty="0" smtClean="0"/>
              <a:t>Praised God</a:t>
            </a:r>
          </a:p>
          <a:p>
            <a:pPr lvl="1"/>
            <a:r>
              <a:rPr lang="en-US" dirty="0" err="1" smtClean="0"/>
              <a:t>Cainan</a:t>
            </a:r>
            <a:r>
              <a:rPr lang="en-US" dirty="0" smtClean="0"/>
              <a:t> </a:t>
            </a:r>
            <a:r>
              <a:rPr lang="en-US" dirty="0"/>
              <a:t>named his son </a:t>
            </a:r>
            <a:r>
              <a:rPr lang="en-US" dirty="0" err="1"/>
              <a:t>Mahalaleel</a:t>
            </a:r>
            <a:r>
              <a:rPr lang="en-US" dirty="0"/>
              <a:t>, praise of God</a:t>
            </a:r>
          </a:p>
          <a:p>
            <a:r>
              <a:rPr lang="en-US" dirty="0"/>
              <a:t>Lamented the moral </a:t>
            </a:r>
            <a:r>
              <a:rPr lang="en-US" dirty="0" smtClean="0"/>
              <a:t>decline</a:t>
            </a:r>
          </a:p>
          <a:p>
            <a:pPr lvl="1"/>
            <a:r>
              <a:rPr lang="en-US" dirty="0" err="1" smtClean="0"/>
              <a:t>Mahalaleel</a:t>
            </a:r>
            <a:r>
              <a:rPr lang="en-US" dirty="0" smtClean="0"/>
              <a:t> </a:t>
            </a:r>
            <a:r>
              <a:rPr lang="en-US" dirty="0"/>
              <a:t>named his son Jared, descent</a:t>
            </a:r>
          </a:p>
          <a:p>
            <a:r>
              <a:rPr lang="en-US" dirty="0"/>
              <a:t>Believed that God would fulfil his promise to Adam – </a:t>
            </a:r>
          </a:p>
          <a:p>
            <a:pPr lvl="1"/>
            <a:r>
              <a:rPr lang="en-US" dirty="0"/>
              <a:t>Enoch named his son Methuselah, when he is dead is shall be sent</a:t>
            </a:r>
          </a:p>
          <a:p>
            <a:pPr lvl="1"/>
            <a:r>
              <a:rPr lang="en-US" dirty="0" err="1"/>
              <a:t>Lamech</a:t>
            </a:r>
            <a:r>
              <a:rPr lang="en-US" dirty="0"/>
              <a:t> named his son Noah, rest</a:t>
            </a:r>
          </a:p>
          <a:p>
            <a:r>
              <a:rPr lang="en-US" dirty="0"/>
              <a:t>Trusted in God’s power – Methuselah named his son </a:t>
            </a:r>
            <a:r>
              <a:rPr lang="en-US" dirty="0" err="1"/>
              <a:t>Lamech</a:t>
            </a:r>
            <a:r>
              <a:rPr lang="en-US" dirty="0"/>
              <a:t>, </a:t>
            </a:r>
            <a:r>
              <a:rPr lang="en-US" dirty="0" smtClean="0"/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9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Enoch’s prophesy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4232"/>
            <a:ext cx="10554574" cy="43474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Was </a:t>
            </a:r>
            <a:r>
              <a:rPr lang="en-US" dirty="0"/>
              <a:t>the 7</a:t>
            </a:r>
            <a:r>
              <a:rPr lang="en-US" baseline="30000" dirty="0"/>
              <a:t>th</a:t>
            </a:r>
            <a:r>
              <a:rPr lang="en-US" dirty="0"/>
              <a:t> from Adam through Seth</a:t>
            </a:r>
          </a:p>
          <a:p>
            <a:pPr lvl="1"/>
            <a:r>
              <a:rPr lang="en-US" dirty="0"/>
              <a:t>Probably was the alive with the 7</a:t>
            </a:r>
            <a:r>
              <a:rPr lang="en-US" baseline="30000" dirty="0"/>
              <a:t>th</a:t>
            </a:r>
            <a:r>
              <a:rPr lang="en-US" dirty="0"/>
              <a:t> from Adam through Cain: </a:t>
            </a:r>
            <a:r>
              <a:rPr lang="en-US" dirty="0" err="1"/>
              <a:t>Lamech</a:t>
            </a:r>
            <a:endParaRPr lang="en-US" dirty="0"/>
          </a:p>
          <a:p>
            <a:pPr lvl="1"/>
            <a:r>
              <a:rPr lang="en-US" dirty="0" err="1"/>
              <a:t>Lamech</a:t>
            </a:r>
            <a:r>
              <a:rPr lang="en-US" dirty="0"/>
              <a:t> boasted in power, and in his family’s power</a:t>
            </a:r>
          </a:p>
          <a:p>
            <a:pPr lvl="1"/>
            <a:r>
              <a:rPr lang="en-US" dirty="0"/>
              <a:t>Enoch </a:t>
            </a:r>
            <a:r>
              <a:rPr lang="en-US" dirty="0" smtClean="0"/>
              <a:t>walked with God</a:t>
            </a:r>
          </a:p>
          <a:p>
            <a:r>
              <a:rPr lang="en-US" dirty="0"/>
              <a:t>Enoch </a:t>
            </a:r>
            <a:r>
              <a:rPr lang="en-US" dirty="0" smtClean="0"/>
              <a:t>was a preacher</a:t>
            </a:r>
            <a:endParaRPr lang="en-US" dirty="0"/>
          </a:p>
          <a:p>
            <a:pPr lvl="1"/>
            <a:r>
              <a:rPr lang="en-US" dirty="0"/>
              <a:t>Jude 1:14-15 – was a preacher</a:t>
            </a:r>
          </a:p>
          <a:p>
            <a:pPr lvl="2"/>
            <a:r>
              <a:rPr lang="en-US" dirty="0"/>
              <a:t>preached the coming judgement for the ungodly</a:t>
            </a:r>
          </a:p>
          <a:p>
            <a:r>
              <a:rPr lang="en-US" dirty="0"/>
              <a:t>Prophetically named his son Methuselah</a:t>
            </a:r>
            <a:endParaRPr lang="en-US" dirty="0" smtClean="0"/>
          </a:p>
          <a:p>
            <a:pPr lvl="1"/>
            <a:r>
              <a:rPr lang="en-US" dirty="0" smtClean="0"/>
              <a:t>Interpreted </a:t>
            </a:r>
            <a:r>
              <a:rPr lang="en-US" dirty="0"/>
              <a:t>as a whole – man of the dart \ spear</a:t>
            </a:r>
          </a:p>
          <a:p>
            <a:pPr lvl="1"/>
            <a:r>
              <a:rPr lang="en-US" dirty="0"/>
              <a:t>Interpreted as parts - when he is dead it shall be </a:t>
            </a:r>
            <a:r>
              <a:rPr lang="en-US" dirty="0" smtClean="0"/>
              <a:t>sent</a:t>
            </a:r>
          </a:p>
          <a:p>
            <a:pPr lvl="1"/>
            <a:r>
              <a:rPr lang="en-US" dirty="0"/>
              <a:t>The flood came in the very year that Methuselah </a:t>
            </a:r>
            <a:r>
              <a:rPr lang="en-US" dirty="0" smtClean="0"/>
              <a:t>died</a:t>
            </a:r>
          </a:p>
          <a:p>
            <a:pPr lvl="2"/>
            <a:r>
              <a:rPr lang="en-US" dirty="0"/>
              <a:t>Oldest recorded man and lived 969 years</a:t>
            </a:r>
          </a:p>
          <a:p>
            <a:pPr lvl="3"/>
            <a:r>
              <a:rPr lang="en-US" dirty="0"/>
              <a:t>Outlived his son, died 5 years after his son</a:t>
            </a:r>
          </a:p>
          <a:p>
            <a:pPr lvl="3"/>
            <a:r>
              <a:rPr lang="en-US" dirty="0"/>
              <a:t>God was long suffering, holding back the judgement preached by Enoch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3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Lived </a:t>
            </a:r>
            <a:r>
              <a:rPr lang="en-US" dirty="0" smtClean="0"/>
              <a:t>777 years</a:t>
            </a:r>
          </a:p>
          <a:p>
            <a:pPr lvl="1"/>
            <a:r>
              <a:rPr lang="en-US" dirty="0" smtClean="0"/>
              <a:t>Died 5 years before the Flood</a:t>
            </a:r>
          </a:p>
          <a:p>
            <a:pPr lvl="1"/>
            <a:r>
              <a:rPr lang="en-US" dirty="0"/>
              <a:t>born in year 874</a:t>
            </a:r>
            <a:endParaRPr lang="en-US" dirty="0" smtClean="0"/>
          </a:p>
          <a:p>
            <a:pPr lvl="2"/>
            <a:r>
              <a:rPr lang="en-US" dirty="0" smtClean="0"/>
              <a:t>The last descendant of Adam while Adam was </a:t>
            </a:r>
            <a:r>
              <a:rPr lang="en-US" dirty="0" smtClean="0"/>
              <a:t>alive</a:t>
            </a:r>
          </a:p>
          <a:p>
            <a:r>
              <a:rPr lang="en-US" dirty="0" smtClean="0"/>
              <a:t>Adam never met Noah</a:t>
            </a:r>
          </a:p>
          <a:p>
            <a:pPr lvl="1"/>
            <a:r>
              <a:rPr lang="en-US" dirty="0" smtClean="0"/>
              <a:t>Noah means “rest”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sin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wickedness of man</a:t>
            </a:r>
          </a:p>
          <a:p>
            <a:pPr lvl="1"/>
            <a:r>
              <a:rPr lang="en-US" sz="2400" dirty="0" smtClean="0"/>
              <a:t>The Nephilim</a:t>
            </a:r>
          </a:p>
          <a:p>
            <a:pPr lvl="1"/>
            <a:r>
              <a:rPr lang="en-US" sz="2400" dirty="0" smtClean="0"/>
              <a:t>Violence</a:t>
            </a:r>
          </a:p>
          <a:p>
            <a:r>
              <a:rPr lang="en-US" sz="2400" dirty="0" smtClean="0"/>
              <a:t>God’s plan to deal with sin on a global scale</a:t>
            </a:r>
          </a:p>
          <a:p>
            <a:pPr lvl="1"/>
            <a:r>
              <a:rPr lang="en-US" sz="2400" dirty="0" smtClean="0"/>
              <a:t>God’s plan for Noah and the arc</a:t>
            </a:r>
          </a:p>
          <a:p>
            <a:pPr lvl="1"/>
            <a:r>
              <a:rPr lang="en-US" sz="2400" dirty="0" smtClean="0"/>
              <a:t>God’s plan for a global Flood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80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Summarized Genesis 3</a:t>
            </a:r>
          </a:p>
          <a:p>
            <a:pPr lvl="1"/>
            <a:r>
              <a:rPr lang="en-US" dirty="0" smtClean="0"/>
              <a:t> The Fall of Man</a:t>
            </a:r>
          </a:p>
          <a:p>
            <a:pPr lvl="1"/>
            <a:r>
              <a:rPr lang="en-US" dirty="0" smtClean="0"/>
              <a:t>God’s response to the fall</a:t>
            </a:r>
          </a:p>
          <a:p>
            <a:pPr lvl="1"/>
            <a:r>
              <a:rPr lang="en-US" dirty="0" smtClean="0"/>
              <a:t>The accountability of Main</a:t>
            </a:r>
          </a:p>
          <a:p>
            <a:r>
              <a:rPr lang="en-US" dirty="0" smtClean="0"/>
              <a:t>Main Passage 4:1-5</a:t>
            </a:r>
          </a:p>
          <a:p>
            <a:pPr lvl="1"/>
            <a:r>
              <a:rPr lang="en-US" dirty="0" smtClean="0"/>
              <a:t>The children</a:t>
            </a:r>
          </a:p>
          <a:p>
            <a:pPr lvl="1"/>
            <a:r>
              <a:rPr lang="en-US" dirty="0" smtClean="0"/>
              <a:t>Their </a:t>
            </a:r>
            <a:r>
              <a:rPr lang="en-US" dirty="0" smtClean="0"/>
              <a:t>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9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Cain’s act of </a:t>
            </a:r>
            <a:r>
              <a:rPr lang="en-US" dirty="0" smtClean="0"/>
              <a:t>murder 4:6-16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53737"/>
            <a:ext cx="10554574" cy="49422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Outline</a:t>
            </a:r>
            <a:endParaRPr lang="en-US" dirty="0"/>
          </a:p>
          <a:p>
            <a:r>
              <a:rPr lang="en-US" dirty="0"/>
              <a:t>Summary of Cain's act of murder - 4:6-16</a:t>
            </a:r>
          </a:p>
          <a:p>
            <a:pPr lvl="1"/>
            <a:r>
              <a:rPr lang="en-US" dirty="0"/>
              <a:t>Before the sin</a:t>
            </a:r>
          </a:p>
          <a:p>
            <a:pPr lvl="1"/>
            <a:r>
              <a:rPr lang="en-US" dirty="0"/>
              <a:t>After the sin</a:t>
            </a:r>
          </a:p>
          <a:p>
            <a:pPr lvl="1"/>
            <a:r>
              <a:rPr lang="en-US" dirty="0"/>
              <a:t>After the judgment</a:t>
            </a:r>
          </a:p>
          <a:p>
            <a:r>
              <a:rPr lang="en-US" dirty="0"/>
              <a:t>The 2 lines</a:t>
            </a:r>
          </a:p>
          <a:p>
            <a:pPr lvl="1"/>
            <a:r>
              <a:rPr lang="en-US" dirty="0"/>
              <a:t>The ungodly line - Genesis 4:17-24</a:t>
            </a:r>
          </a:p>
          <a:p>
            <a:pPr lvl="2"/>
            <a:r>
              <a:rPr lang="en-US" dirty="0"/>
              <a:t>How they named their children</a:t>
            </a:r>
          </a:p>
          <a:p>
            <a:pPr lvl="2"/>
            <a:r>
              <a:rPr lang="en-US" dirty="0"/>
              <a:t>Cain's City</a:t>
            </a:r>
          </a:p>
          <a:p>
            <a:pPr lvl="1"/>
            <a:r>
              <a:rPr lang="en-US" dirty="0"/>
              <a:t>The godly line - Genesis 4:25-5:32</a:t>
            </a:r>
          </a:p>
          <a:p>
            <a:pPr lvl="2"/>
            <a:r>
              <a:rPr lang="en-US" dirty="0"/>
              <a:t>the longevity of the first 10 generations</a:t>
            </a:r>
          </a:p>
          <a:p>
            <a:pPr lvl="2"/>
            <a:r>
              <a:rPr lang="en-US" dirty="0"/>
              <a:t>How they named their children</a:t>
            </a:r>
          </a:p>
          <a:p>
            <a:pPr lvl="2"/>
            <a:r>
              <a:rPr lang="en-US" dirty="0"/>
              <a:t>Prophesy of Enoch</a:t>
            </a:r>
          </a:p>
          <a:p>
            <a:pPr lvl="2"/>
            <a:r>
              <a:rPr lang="en-US" dirty="0" err="1" smtClean="0"/>
              <a:t>Lamech</a:t>
            </a:r>
            <a:r>
              <a:rPr lang="en-US" dirty="0" smtClean="0"/>
              <a:t> and Noah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Cain’s act of murder 4:6-8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417639"/>
            <a:ext cx="10554574" cy="5440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4:6,7 </a:t>
            </a:r>
            <a:r>
              <a:rPr lang="en-US" sz="4400" dirty="0" smtClean="0"/>
              <a:t>– God talks to </a:t>
            </a:r>
            <a:r>
              <a:rPr lang="en-US" sz="4400" dirty="0"/>
              <a:t>C</a:t>
            </a:r>
            <a:r>
              <a:rPr lang="en-US" sz="4400" dirty="0" smtClean="0"/>
              <a:t>ain</a:t>
            </a:r>
            <a:endParaRPr lang="en-US" sz="4400" dirty="0" smtClean="0"/>
          </a:p>
          <a:p>
            <a:r>
              <a:rPr lang="en-US" sz="4400" dirty="0" smtClean="0"/>
              <a:t>4:8 – Cain murder’s his brother Abel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4359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Cain’s act of murder 4:9-12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 interrogates </a:t>
            </a:r>
            <a:r>
              <a:rPr lang="en-US" sz="3600" dirty="0"/>
              <a:t>Cain</a:t>
            </a:r>
          </a:p>
          <a:p>
            <a:r>
              <a:rPr lang="en-US" sz="3600" dirty="0"/>
              <a:t>Cain answers God with a defiant </a:t>
            </a:r>
            <a:r>
              <a:rPr lang="en-US" sz="3600" dirty="0" smtClean="0"/>
              <a:t>question</a:t>
            </a:r>
          </a:p>
          <a:p>
            <a:r>
              <a:rPr lang="en-US" sz="3600" dirty="0" smtClean="0"/>
              <a:t>God </a:t>
            </a:r>
            <a:r>
              <a:rPr lang="en-US" sz="3600" dirty="0" smtClean="0"/>
              <a:t>analyses </a:t>
            </a:r>
            <a:r>
              <a:rPr lang="en-US" sz="3600" dirty="0" smtClean="0"/>
              <a:t>evidence</a:t>
            </a:r>
          </a:p>
          <a:p>
            <a:r>
              <a:rPr lang="en-US" sz="3600" dirty="0" smtClean="0"/>
              <a:t>God </a:t>
            </a:r>
            <a:r>
              <a:rPr lang="en-US" sz="3600" dirty="0" smtClean="0"/>
              <a:t>pronounces </a:t>
            </a:r>
            <a:r>
              <a:rPr lang="en-US" sz="3600" dirty="0" smtClean="0"/>
              <a:t>judgement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99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God’s judgement 4:13-16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539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Cain cries out to </a:t>
            </a:r>
            <a:r>
              <a:rPr lang="en-US" sz="4800" dirty="0" smtClean="0"/>
              <a:t>God</a:t>
            </a:r>
          </a:p>
          <a:p>
            <a:r>
              <a:rPr lang="en-US" sz="4800" dirty="0" smtClean="0"/>
              <a:t>God responded</a:t>
            </a:r>
            <a:endParaRPr lang="en-US" sz="4800" dirty="0" smtClean="0"/>
          </a:p>
          <a:p>
            <a:r>
              <a:rPr lang="en-US" sz="4800" dirty="0" smtClean="0"/>
              <a:t>Cain moved </a:t>
            </a:r>
            <a:r>
              <a:rPr lang="en-US" sz="4800" dirty="0" smtClean="0"/>
              <a:t>on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908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lines from Adam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842663"/>
              </p:ext>
            </p:extLst>
          </p:nvPr>
        </p:nvGraphicFramePr>
        <p:xfrm>
          <a:off x="102635" y="2183362"/>
          <a:ext cx="12017829" cy="4553340"/>
        </p:xfrm>
        <a:graphic>
          <a:graphicData uri="http://schemas.openxmlformats.org/drawingml/2006/table">
            <a:tbl>
              <a:tblPr/>
              <a:tblGrid>
                <a:gridCol w="783773">
                  <a:extLst>
                    <a:ext uri="{9D8B030D-6E8A-4147-A177-3AD203B41FA5}">
                      <a16:colId xmlns:a16="http://schemas.microsoft.com/office/drawing/2014/main" val="2154319917"/>
                    </a:ext>
                  </a:extLst>
                </a:gridCol>
                <a:gridCol w="2174547">
                  <a:extLst>
                    <a:ext uri="{9D8B030D-6E8A-4147-A177-3AD203B41FA5}">
                      <a16:colId xmlns:a16="http://schemas.microsoft.com/office/drawing/2014/main" val="2838224877"/>
                    </a:ext>
                  </a:extLst>
                </a:gridCol>
                <a:gridCol w="1660910">
                  <a:extLst>
                    <a:ext uri="{9D8B030D-6E8A-4147-A177-3AD203B41FA5}">
                      <a16:colId xmlns:a16="http://schemas.microsoft.com/office/drawing/2014/main" val="741131907"/>
                    </a:ext>
                  </a:extLst>
                </a:gridCol>
                <a:gridCol w="1660910">
                  <a:extLst>
                    <a:ext uri="{9D8B030D-6E8A-4147-A177-3AD203B41FA5}">
                      <a16:colId xmlns:a16="http://schemas.microsoft.com/office/drawing/2014/main" val="1208463134"/>
                    </a:ext>
                  </a:extLst>
                </a:gridCol>
                <a:gridCol w="1660910">
                  <a:extLst>
                    <a:ext uri="{9D8B030D-6E8A-4147-A177-3AD203B41FA5}">
                      <a16:colId xmlns:a16="http://schemas.microsoft.com/office/drawing/2014/main" val="2520276875"/>
                    </a:ext>
                  </a:extLst>
                </a:gridCol>
                <a:gridCol w="661776">
                  <a:extLst>
                    <a:ext uri="{9D8B030D-6E8A-4147-A177-3AD203B41FA5}">
                      <a16:colId xmlns:a16="http://schemas.microsoft.com/office/drawing/2014/main" val="2288590319"/>
                    </a:ext>
                  </a:extLst>
                </a:gridCol>
                <a:gridCol w="3415003">
                  <a:extLst>
                    <a:ext uri="{9D8B030D-6E8A-4147-A177-3AD203B41FA5}">
                      <a16:colId xmlns:a16="http://schemas.microsoft.com/office/drawing/2014/main" val="2760699560"/>
                    </a:ext>
                  </a:extLst>
                </a:gridCol>
              </a:tblGrid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Generation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176668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Adam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16976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Abel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74163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Enoch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00266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Irad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Cainan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200910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Mehujael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Mahalaleel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77042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Methusael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14756"/>
                  </a:ext>
                </a:extLst>
              </a:tr>
              <a:tr h="3035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Lamech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Enoch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96587"/>
                  </a:ext>
                </a:extLst>
              </a:tr>
              <a:tr h="303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Zillah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030487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Jabal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Jubal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Tubalcain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Naamah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Methuselah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587201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rowSpan="5"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Lamech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35802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92070"/>
                  </a:ext>
                </a:extLst>
              </a:tr>
              <a:tr h="3035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Shem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16808"/>
                  </a:ext>
                </a:extLst>
              </a:tr>
              <a:tr h="303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596"/>
                  </a:ext>
                </a:extLst>
              </a:tr>
              <a:tr h="3035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Japheth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27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Ungodly </a:t>
            </a:r>
            <a:r>
              <a:rPr lang="en-US" dirty="0" smtClean="0"/>
              <a:t>line </a:t>
            </a:r>
            <a:r>
              <a:rPr lang="en-US" dirty="0" smtClean="0"/>
              <a:t>from Adam through Cain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en-US" sz="2000" dirty="0"/>
              <a:t>Genesis </a:t>
            </a:r>
            <a:r>
              <a:rPr lang="en-US" sz="2000" dirty="0" smtClean="0"/>
              <a:t>4:17-24</a:t>
            </a:r>
          </a:p>
          <a:p>
            <a:r>
              <a:rPr lang="en-US" sz="2000" dirty="0" smtClean="0"/>
              <a:t>7 </a:t>
            </a:r>
            <a:r>
              <a:rPr lang="en-US" sz="2000" dirty="0" smtClean="0"/>
              <a:t>generations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Enoch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Irad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Mehujael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Methusael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Lamech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Jabal</a:t>
            </a:r>
            <a:r>
              <a:rPr lang="en-US" sz="2000" dirty="0" smtClean="0"/>
              <a:t>, Jubal, </a:t>
            </a:r>
            <a:r>
              <a:rPr lang="en-US" sz="2000" dirty="0" err="1" smtClean="0"/>
              <a:t>Tubalcain</a:t>
            </a:r>
            <a:r>
              <a:rPr lang="en-US" sz="2000" dirty="0" smtClean="0"/>
              <a:t>, </a:t>
            </a:r>
            <a:r>
              <a:rPr lang="en-US" sz="2000" dirty="0" err="1" smtClean="0"/>
              <a:t>Naamah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8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tell their attitude toward God </a:t>
            </a:r>
            <a:r>
              <a:rPr lang="en-US" dirty="0" smtClean="0"/>
              <a:t>by </a:t>
            </a:r>
            <a:r>
              <a:rPr lang="en-US" dirty="0"/>
              <a:t>the way they named their </a:t>
            </a:r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51229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Were dedicated to a city</a:t>
            </a:r>
          </a:p>
          <a:p>
            <a:pPr lvl="1"/>
            <a:r>
              <a:rPr lang="en-US" sz="2600" dirty="0" smtClean="0"/>
              <a:t>Cain named his son Enoch, </a:t>
            </a:r>
            <a:r>
              <a:rPr lang="en-US" sz="2600" b="1" u="sng" dirty="0" smtClean="0"/>
              <a:t>dedicated</a:t>
            </a:r>
          </a:p>
          <a:p>
            <a:pPr lvl="2"/>
            <a:r>
              <a:rPr lang="en-US" sz="2400" dirty="0" smtClean="0"/>
              <a:t>Cain then named the first city Enoch</a:t>
            </a:r>
          </a:p>
          <a:p>
            <a:r>
              <a:rPr lang="en-US" sz="2600" dirty="0" smtClean="0"/>
              <a:t>Blamed God</a:t>
            </a:r>
          </a:p>
          <a:p>
            <a:pPr lvl="1"/>
            <a:r>
              <a:rPr lang="en-US" sz="2400" dirty="0" err="1" smtClean="0"/>
              <a:t>Irad</a:t>
            </a:r>
            <a:r>
              <a:rPr lang="en-US" sz="2400" dirty="0" smtClean="0"/>
              <a:t> </a:t>
            </a:r>
            <a:r>
              <a:rPr lang="en-US" sz="2400" dirty="0"/>
              <a:t>named his son </a:t>
            </a:r>
            <a:r>
              <a:rPr lang="en-US" sz="2400" dirty="0" err="1" smtClean="0"/>
              <a:t>Mehujael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smitten of God</a:t>
            </a:r>
          </a:p>
          <a:p>
            <a:r>
              <a:rPr lang="en-US" sz="2600" dirty="0" smtClean="0"/>
              <a:t>Doubted God</a:t>
            </a:r>
          </a:p>
          <a:p>
            <a:pPr lvl="1"/>
            <a:r>
              <a:rPr lang="en-US" sz="2400" dirty="0" err="1" smtClean="0"/>
              <a:t>Mehujael</a:t>
            </a:r>
            <a:r>
              <a:rPr lang="en-US" sz="2400" dirty="0" smtClean="0"/>
              <a:t> named </a:t>
            </a:r>
            <a:r>
              <a:rPr lang="en-US" sz="2400" dirty="0"/>
              <a:t>his son </a:t>
            </a:r>
            <a:r>
              <a:rPr lang="en-US" sz="2400" dirty="0" err="1" smtClean="0"/>
              <a:t>Methusael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who is God</a:t>
            </a:r>
          </a:p>
          <a:p>
            <a:r>
              <a:rPr lang="en-US" sz="2600" dirty="0"/>
              <a:t>T</a:t>
            </a:r>
            <a:r>
              <a:rPr lang="en-US" sz="2600" dirty="0" smtClean="0"/>
              <a:t>rusted in their own strength</a:t>
            </a:r>
          </a:p>
          <a:p>
            <a:pPr lvl="1"/>
            <a:r>
              <a:rPr lang="en-US" sz="2400" dirty="0" err="1" smtClean="0"/>
              <a:t>Mehujael</a:t>
            </a:r>
            <a:r>
              <a:rPr lang="en-US" sz="2400" dirty="0" smtClean="0"/>
              <a:t> named his son </a:t>
            </a:r>
            <a:r>
              <a:rPr lang="en-US" sz="2400" dirty="0" err="1" smtClean="0"/>
              <a:t>Lamech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341829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527</TotalTime>
  <Words>802</Words>
  <Application>Microsoft Office PowerPoint</Application>
  <PresentationFormat>Widescreen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Quotable</vt:lpstr>
      <vt:lpstr>The spread of sin part 2</vt:lpstr>
      <vt:lpstr>Review of part 1</vt:lpstr>
      <vt:lpstr>Summary of Cain’s act of murder 4:6-16</vt:lpstr>
      <vt:lpstr>Before Cain’s act of murder 4:6-8</vt:lpstr>
      <vt:lpstr>After Cain’s act of murder 4:9-12 </vt:lpstr>
      <vt:lpstr>After God’s judgement 4:13-16</vt:lpstr>
      <vt:lpstr>Two lines from Adam</vt:lpstr>
      <vt:lpstr>Ungodly line from Adam through Cain</vt:lpstr>
      <vt:lpstr>You can tell their attitude toward God by the way they named their children</vt:lpstr>
      <vt:lpstr>Cain’s city became a civilization</vt:lpstr>
      <vt:lpstr>Godly line from Adam through Seth</vt:lpstr>
      <vt:lpstr>More data on the Godly line</vt:lpstr>
      <vt:lpstr>Did they really live that long?</vt:lpstr>
      <vt:lpstr>You can tell their attitude toward God by the way they named their children</vt:lpstr>
      <vt:lpstr>Enoch’s prophesy</vt:lpstr>
      <vt:lpstr>Lamech</vt:lpstr>
      <vt:lpstr>Spread of sin part 3</vt:lpstr>
    </vt:vector>
  </TitlesOfParts>
  <Company>Raymond James Financial,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Brennien Coker</dc:creator>
  <cp:lastModifiedBy>Brennien Coker</cp:lastModifiedBy>
  <cp:revision>80</cp:revision>
  <dcterms:created xsi:type="dcterms:W3CDTF">2020-04-25T15:38:28Z</dcterms:created>
  <dcterms:modified xsi:type="dcterms:W3CDTF">2020-04-26T20:22:26Z</dcterms:modified>
</cp:coreProperties>
</file>